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8" r:id="rId3"/>
    <p:sldId id="259" r:id="rId4"/>
    <p:sldId id="262" r:id="rId5"/>
    <p:sldId id="260" r:id="rId6"/>
    <p:sldId id="261" r:id="rId7"/>
    <p:sldId id="263" r:id="rId8"/>
    <p:sldId id="270" r:id="rId9"/>
    <p:sldId id="267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6" d="100"/>
          <a:sy n="66" d="100"/>
        </p:scale>
        <p:origin x="-978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0F2E3-2B1D-4918-BA1D-9E2B0937474B}" type="datetimeFigureOut">
              <a:rPr lang="ru-RU"/>
              <a:pPr>
                <a:defRPr/>
              </a:pPr>
              <a:t>16.10.2011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E628E-3FEF-42CD-963D-B45045B032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44E1D-209E-4E44-90D0-5D8E956F458D}" type="datetimeFigureOut">
              <a:rPr lang="ru-RU"/>
              <a:pPr>
                <a:defRPr/>
              </a:pPr>
              <a:t>16.10.2011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E25CA-5EEE-4E30-87A2-DD202D2A86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45F41-DDCC-47E8-91F6-F65CF2E171F8}" type="datetimeFigureOut">
              <a:rPr lang="ru-RU"/>
              <a:pPr>
                <a:defRPr/>
              </a:pPr>
              <a:t>16.10.2011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C320C-65AE-48D0-8B2C-D16620799E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9CF0D-6B39-4E00-B856-5C6E23F03DB3}" type="datetimeFigureOut">
              <a:rPr lang="ru-RU"/>
              <a:pPr>
                <a:defRPr/>
              </a:pPr>
              <a:t>16.10.2011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2F808-A063-4D32-BCE7-9ECA0356A8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1D1FA-FEAA-4C39-AB23-684900BC3467}" type="datetimeFigureOut">
              <a:rPr lang="ru-RU"/>
              <a:pPr>
                <a:defRPr/>
              </a:pPr>
              <a:t>16.10.2011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7F04A-EBFA-4198-91EC-C73A0A6043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BCC2F-B27F-4078-8121-17026ECDCD5F}" type="datetimeFigureOut">
              <a:rPr lang="ru-RU"/>
              <a:pPr>
                <a:defRPr/>
              </a:pPr>
              <a:t>16.10.2011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04ADE-CD30-4056-8D37-1B41116EF0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F957F-2C29-433D-BA11-C96E2A9CBAB6}" type="datetimeFigureOut">
              <a:rPr lang="ru-RU"/>
              <a:pPr>
                <a:defRPr/>
              </a:pPr>
              <a:t>16.10.2011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53E1F-1C46-4129-B39B-F36F22153D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A7BC5-5746-49D0-9038-8D7DC769A9E8}" type="datetimeFigureOut">
              <a:rPr lang="ru-RU"/>
              <a:pPr>
                <a:defRPr/>
              </a:pPr>
              <a:t>16.10.2011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D965A-38F5-41BB-83DC-59A9CA7007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702E7-F1A2-4CC4-B7CB-B324D46FE69C}" type="datetimeFigureOut">
              <a:rPr lang="ru-RU"/>
              <a:pPr>
                <a:defRPr/>
              </a:pPr>
              <a:t>16.10.2011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9E154-1E72-4C0A-BA34-706379F104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177FB-6436-45CC-9B99-8DE9F4DE744F}" type="datetimeFigureOut">
              <a:rPr lang="ru-RU"/>
              <a:pPr>
                <a:defRPr/>
              </a:pPr>
              <a:t>16.10.2011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2F866-07ED-4C2F-960A-48ED3BA80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65C9D-0944-47E6-8B70-B40B3FC72A49}" type="datetimeFigureOut">
              <a:rPr lang="ru-RU"/>
              <a:pPr>
                <a:defRPr/>
              </a:pPr>
              <a:t>16.10.2011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E3D01-CFDA-4B71-BB38-74AFA77E3B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70D2E99-D238-4A5A-8D4E-D55AC6471D54}" type="datetimeFigureOut">
              <a:rPr lang="ru-RU"/>
              <a:pPr>
                <a:defRPr/>
              </a:pPr>
              <a:t>16.10.2011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52471E6-555B-459A-9959-7290BB7100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1"/>
          <p:cNvSpPr txBox="1">
            <a:spLocks noChangeArrowheads="1"/>
          </p:cNvSpPr>
          <p:nvPr/>
        </p:nvSpPr>
        <p:spPr bwMode="auto">
          <a:xfrm>
            <a:off x="2000250" y="2500313"/>
            <a:ext cx="54356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Оценка деятельности полиции 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в Англии и Уэльсе</a:t>
            </a:r>
          </a:p>
        </p:txBody>
      </p:sp>
      <p:sp>
        <p:nvSpPr>
          <p:cNvPr id="2051" name="Rectangle 23"/>
          <p:cNvSpPr>
            <a:spLocks noChangeArrowheads="1"/>
          </p:cNvSpPr>
          <p:nvPr/>
        </p:nvSpPr>
        <p:spPr bwMode="auto">
          <a:xfrm>
            <a:off x="2771775" y="3500438"/>
            <a:ext cx="3924300" cy="107950"/>
          </a:xfrm>
          <a:prstGeom prst="rect">
            <a:avLst/>
          </a:prstGeom>
          <a:solidFill>
            <a:srgbClr val="741676">
              <a:alpha val="749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52" name="Rectangle 33"/>
          <p:cNvSpPr>
            <a:spLocks noChangeArrowheads="1"/>
          </p:cNvSpPr>
          <p:nvPr/>
        </p:nvSpPr>
        <p:spPr bwMode="auto">
          <a:xfrm>
            <a:off x="0" y="1373188"/>
            <a:ext cx="755650" cy="682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53" name="Rectangle 34"/>
          <p:cNvSpPr>
            <a:spLocks noChangeArrowheads="1"/>
          </p:cNvSpPr>
          <p:nvPr/>
        </p:nvSpPr>
        <p:spPr bwMode="auto">
          <a:xfrm>
            <a:off x="0" y="1231900"/>
            <a:ext cx="755650" cy="698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54" name="Rectangle 35"/>
          <p:cNvSpPr>
            <a:spLocks noChangeArrowheads="1"/>
          </p:cNvSpPr>
          <p:nvPr/>
        </p:nvSpPr>
        <p:spPr bwMode="auto">
          <a:xfrm>
            <a:off x="0" y="1093788"/>
            <a:ext cx="755650" cy="698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55" name="Text Box 37"/>
          <p:cNvSpPr txBox="1">
            <a:spLocks noChangeArrowheads="1"/>
          </p:cNvSpPr>
          <p:nvPr/>
        </p:nvSpPr>
        <p:spPr bwMode="auto">
          <a:xfrm>
            <a:off x="2568575" y="0"/>
            <a:ext cx="65754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ru-RU" sz="1000" b="1">
              <a:solidFill>
                <a:schemeClr val="bg1"/>
              </a:solidFill>
              <a:latin typeface="Tahoma" pitchFamily="34" charset="0"/>
            </a:endParaRPr>
          </a:p>
          <a:p>
            <a:pPr algn="r"/>
            <a:r>
              <a:rPr lang="ru-RU" sz="1000">
                <a:latin typeface="Tahoma" pitchFamily="34" charset="0"/>
              </a:rPr>
              <a:t> </a:t>
            </a:r>
          </a:p>
        </p:txBody>
      </p:sp>
      <p:grpSp>
        <p:nvGrpSpPr>
          <p:cNvPr id="2056" name="Группа 13"/>
          <p:cNvGrpSpPr>
            <a:grpSpLocks/>
          </p:cNvGrpSpPr>
          <p:nvPr/>
        </p:nvGrpSpPr>
        <p:grpSpPr bwMode="auto">
          <a:xfrm>
            <a:off x="0" y="5840413"/>
            <a:ext cx="9144000" cy="1017587"/>
            <a:chOff x="0" y="5840413"/>
            <a:chExt cx="9144000" cy="1017587"/>
          </a:xfrm>
        </p:grpSpPr>
        <p:sp>
          <p:nvSpPr>
            <p:cNvPr id="2068" name="Rectangle 23"/>
            <p:cNvSpPr>
              <a:spLocks noChangeArrowheads="1"/>
            </p:cNvSpPr>
            <p:nvPr/>
          </p:nvSpPr>
          <p:spPr bwMode="auto">
            <a:xfrm>
              <a:off x="0" y="5840413"/>
              <a:ext cx="9144000" cy="1017587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69" name="Text Box 24"/>
            <p:cNvSpPr txBox="1">
              <a:spLocks noChangeArrowheads="1"/>
            </p:cNvSpPr>
            <p:nvPr/>
          </p:nvSpPr>
          <p:spPr bwMode="auto">
            <a:xfrm>
              <a:off x="431800" y="6073775"/>
              <a:ext cx="1962397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>
                  <a:solidFill>
                    <a:srgbClr val="660066"/>
                  </a:solidFill>
                  <a:latin typeface="Tahoma" pitchFamily="34" charset="0"/>
                </a:rPr>
                <a:t>www.publicverdict.org</a:t>
              </a:r>
              <a:endParaRPr lang="ru-RU" sz="1000" b="1">
                <a:solidFill>
                  <a:srgbClr val="660066"/>
                </a:solidFill>
                <a:latin typeface="Tahoma" pitchFamily="34" charset="0"/>
              </a:endParaRPr>
            </a:p>
            <a:p>
              <a:r>
                <a:rPr lang="en-US" sz="1000">
                  <a:solidFill>
                    <a:srgbClr val="4D4D4D"/>
                  </a:solidFill>
                  <a:latin typeface="Tahoma" pitchFamily="34" charset="0"/>
                </a:rPr>
                <a:t>e</a:t>
              </a:r>
              <a:r>
                <a:rPr lang="ru-RU" sz="1000">
                  <a:solidFill>
                    <a:srgbClr val="4D4D4D"/>
                  </a:solidFill>
                  <a:latin typeface="Tahoma" pitchFamily="34" charset="0"/>
                </a:rPr>
                <a:t>-mail: info@</a:t>
              </a:r>
              <a:r>
                <a:rPr lang="en-US" sz="1000">
                  <a:solidFill>
                    <a:srgbClr val="4D4D4D"/>
                  </a:solidFill>
                  <a:latin typeface="Tahoma" pitchFamily="34" charset="0"/>
                </a:rPr>
                <a:t>publicverdict</a:t>
              </a:r>
              <a:r>
                <a:rPr lang="ru-RU" sz="1000">
                  <a:solidFill>
                    <a:srgbClr val="4D4D4D"/>
                  </a:solidFill>
                  <a:latin typeface="Tahoma" pitchFamily="34" charset="0"/>
                </a:rPr>
                <a:t>.</a:t>
              </a:r>
              <a:r>
                <a:rPr lang="en-US" sz="1000">
                  <a:solidFill>
                    <a:srgbClr val="4D4D4D"/>
                  </a:solidFill>
                  <a:latin typeface="Tahoma" pitchFamily="34" charset="0"/>
                </a:rPr>
                <a:t>org</a:t>
              </a:r>
              <a:endParaRPr lang="ru-RU" sz="1000">
                <a:solidFill>
                  <a:srgbClr val="4D4D4D"/>
                </a:solidFill>
                <a:latin typeface="Tahoma" pitchFamily="34" charset="0"/>
              </a:endParaRPr>
            </a:p>
            <a:p>
              <a:r>
                <a:rPr lang="ru-RU" sz="1000">
                  <a:solidFill>
                    <a:srgbClr val="4D4D4D"/>
                  </a:solidFill>
                  <a:latin typeface="Tahoma" pitchFamily="34" charset="0"/>
                </a:rPr>
                <a:t>Тел</a:t>
              </a:r>
              <a:r>
                <a:rPr lang="en-US" sz="1000">
                  <a:solidFill>
                    <a:srgbClr val="4D4D4D"/>
                  </a:solidFill>
                  <a:latin typeface="Tahoma" pitchFamily="34" charset="0"/>
                </a:rPr>
                <a:t>/</a:t>
              </a:r>
              <a:r>
                <a:rPr lang="ru-RU" sz="1000">
                  <a:solidFill>
                    <a:srgbClr val="4D4D4D"/>
                  </a:solidFill>
                  <a:latin typeface="Tahoma" pitchFamily="34" charset="0"/>
                </a:rPr>
                <a:t>факс: </a:t>
              </a:r>
              <a:r>
                <a:rPr lang="en-US" sz="1000">
                  <a:solidFill>
                    <a:srgbClr val="4D4D4D"/>
                  </a:solidFill>
                  <a:latin typeface="Tahoma" pitchFamily="34" charset="0"/>
                </a:rPr>
                <a:t>+7 </a:t>
              </a:r>
              <a:r>
                <a:rPr lang="ru-RU" sz="1000">
                  <a:solidFill>
                    <a:srgbClr val="4D4D4D"/>
                  </a:solidFill>
                  <a:latin typeface="Tahoma" pitchFamily="34" charset="0"/>
                </a:rPr>
                <a:t>(495) 917-23-89</a:t>
              </a:r>
            </a:p>
          </p:txBody>
        </p:sp>
        <p:sp>
          <p:nvSpPr>
            <p:cNvPr id="2070" name="Rectangle 25"/>
            <p:cNvSpPr>
              <a:spLocks noChangeArrowheads="1"/>
            </p:cNvSpPr>
            <p:nvPr/>
          </p:nvSpPr>
          <p:spPr bwMode="auto">
            <a:xfrm flipH="1" flipV="1">
              <a:off x="2317750" y="6094413"/>
              <a:ext cx="80963" cy="503237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71" name="Text Box 26"/>
            <p:cNvSpPr txBox="1">
              <a:spLocks noChangeArrowheads="1"/>
            </p:cNvSpPr>
            <p:nvPr/>
          </p:nvSpPr>
          <p:spPr bwMode="auto">
            <a:xfrm>
              <a:off x="2811462" y="5984910"/>
              <a:ext cx="633253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endParaRPr lang="ru-RU" sz="1000">
                <a:solidFill>
                  <a:srgbClr val="5F5F5F"/>
                </a:solidFill>
                <a:latin typeface="Tahoma" pitchFamily="34" charset="0"/>
              </a:endParaRPr>
            </a:p>
          </p:txBody>
        </p:sp>
      </p:grpSp>
      <p:grpSp>
        <p:nvGrpSpPr>
          <p:cNvPr id="2057" name="Group 21"/>
          <p:cNvGrpSpPr>
            <a:grpSpLocks/>
          </p:cNvGrpSpPr>
          <p:nvPr/>
        </p:nvGrpSpPr>
        <p:grpSpPr bwMode="auto">
          <a:xfrm>
            <a:off x="0" y="0"/>
            <a:ext cx="9144000" cy="1520825"/>
            <a:chOff x="0" y="0"/>
            <a:chExt cx="5760" cy="958"/>
          </a:xfrm>
        </p:grpSpPr>
        <p:sp>
          <p:nvSpPr>
            <p:cNvPr id="205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476" cy="958"/>
            </a:xfrm>
            <a:prstGeom prst="rect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8E8E8E">
                    <a:alpha val="57001"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0" name="Rectangle 6"/>
            <p:cNvSpPr>
              <a:spLocks noChangeArrowheads="1"/>
            </p:cNvSpPr>
            <p:nvPr/>
          </p:nvSpPr>
          <p:spPr bwMode="auto">
            <a:xfrm>
              <a:off x="0" y="865"/>
              <a:ext cx="476" cy="4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1" name="Rectangle 7"/>
            <p:cNvSpPr>
              <a:spLocks noChangeArrowheads="1"/>
            </p:cNvSpPr>
            <p:nvPr/>
          </p:nvSpPr>
          <p:spPr bwMode="auto">
            <a:xfrm>
              <a:off x="0" y="776"/>
              <a:ext cx="476" cy="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2" name="Rectangle 8"/>
            <p:cNvSpPr>
              <a:spLocks noChangeArrowheads="1"/>
            </p:cNvSpPr>
            <p:nvPr/>
          </p:nvSpPr>
          <p:spPr bwMode="auto">
            <a:xfrm>
              <a:off x="0" y="689"/>
              <a:ext cx="476" cy="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3" name="Rectangle 9"/>
            <p:cNvSpPr>
              <a:spLocks noChangeArrowheads="1"/>
            </p:cNvSpPr>
            <p:nvPr/>
          </p:nvSpPr>
          <p:spPr bwMode="auto">
            <a:xfrm rot="5400000" flipH="1">
              <a:off x="2928" y="-2452"/>
              <a:ext cx="380" cy="5284"/>
            </a:xfrm>
            <a:prstGeom prst="rect">
              <a:avLst/>
            </a:prstGeom>
            <a:solidFill>
              <a:srgbClr val="660066">
                <a:alpha val="43137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4" name="Text Box 10"/>
            <p:cNvSpPr txBox="1">
              <a:spLocks noChangeArrowheads="1"/>
            </p:cNvSpPr>
            <p:nvPr/>
          </p:nvSpPr>
          <p:spPr bwMode="auto">
            <a:xfrm>
              <a:off x="1618" y="0"/>
              <a:ext cx="4142" cy="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ru-RU" sz="1000" b="1">
                  <a:solidFill>
                    <a:schemeClr val="bg1"/>
                  </a:solidFill>
                  <a:latin typeface="Tahoma" pitchFamily="34" charset="0"/>
                </a:rPr>
                <a:t>Проект: «Поддержка реформы системы оценки работы милиции в России через исследование, адвокацию и взаимодействие с гражданским обществом»</a:t>
              </a:r>
            </a:p>
            <a:p>
              <a:pPr algn="r"/>
              <a:r>
                <a:rPr lang="ru-RU" sz="1000" b="1">
                  <a:solidFill>
                    <a:schemeClr val="bg1"/>
                  </a:solidFill>
                  <a:latin typeface="Tahoma" pitchFamily="34" charset="0"/>
                </a:rPr>
                <a:t> </a:t>
              </a:r>
            </a:p>
          </p:txBody>
        </p:sp>
        <p:sp>
          <p:nvSpPr>
            <p:cNvPr id="2065" name="Rectangle 11"/>
            <p:cNvSpPr>
              <a:spLocks noChangeArrowheads="1"/>
            </p:cNvSpPr>
            <p:nvPr/>
          </p:nvSpPr>
          <p:spPr bwMode="auto">
            <a:xfrm rot="-5400000">
              <a:off x="2963" y="-2107"/>
              <a:ext cx="309" cy="5284"/>
            </a:xfrm>
            <a:prstGeom prst="rect">
              <a:avLst/>
            </a:prstGeom>
            <a:gradFill rotWithShape="1">
              <a:gsLst>
                <a:gs pos="0">
                  <a:schemeClr val="bg2">
                    <a:alpha val="15999"/>
                  </a:schemeClr>
                </a:gs>
                <a:gs pos="100000">
                  <a:schemeClr val="bg2">
                    <a:alpha val="21999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" name="Text Box 12"/>
            <p:cNvSpPr txBox="1">
              <a:spLocks noChangeArrowheads="1"/>
            </p:cNvSpPr>
            <p:nvPr/>
          </p:nvSpPr>
          <p:spPr bwMode="auto">
            <a:xfrm>
              <a:off x="2709" y="458"/>
              <a:ext cx="305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ru-RU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ahoma" pitchFamily="34" charset="0"/>
                  <a:cs typeface="Tahoma" pitchFamily="34" charset="0"/>
                </a:rPr>
                <a:t>Оценка деятельности полиции в Англии и Уэльсе</a:t>
              </a:r>
            </a:p>
          </p:txBody>
        </p:sp>
        <p:pic>
          <p:nvPicPr>
            <p:cNvPr id="2067" name="Picture 13"/>
            <p:cNvPicPr>
              <a:picLocks noChangeAspect="1" noChangeArrowheads="1"/>
            </p:cNvPicPr>
            <p:nvPr/>
          </p:nvPicPr>
          <p:blipFill>
            <a:blip r:embed="rId2" cstate="print">
              <a:lum contrast="-48000"/>
            </a:blip>
            <a:srcRect/>
            <a:stretch>
              <a:fillRect/>
            </a:stretch>
          </p:blipFill>
          <p:spPr bwMode="auto">
            <a:xfrm>
              <a:off x="0" y="380"/>
              <a:ext cx="476" cy="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8" name="Text Box 26"/>
          <p:cNvSpPr txBox="1">
            <a:spLocks noChangeArrowheads="1"/>
          </p:cNvSpPr>
          <p:nvPr/>
        </p:nvSpPr>
        <p:spPr bwMode="auto">
          <a:xfrm>
            <a:off x="2811463" y="5984875"/>
            <a:ext cx="6332537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1000">
                <a:solidFill>
                  <a:srgbClr val="5F5F5F"/>
                </a:solidFill>
                <a:latin typeface="Tahoma" pitchFamily="34" charset="0"/>
              </a:rPr>
              <a:t>Семинар «</a:t>
            </a:r>
            <a:r>
              <a:rPr lang="ru-RU" sz="1000" b="1">
                <a:solidFill>
                  <a:srgbClr val="660066"/>
                </a:solidFill>
                <a:latin typeface="Tahoma" pitchFamily="34" charset="0"/>
              </a:rPr>
              <a:t>Подходы к организации системы оценки работы милиции</a:t>
            </a:r>
            <a:r>
              <a:rPr lang="ru-RU" sz="1000">
                <a:solidFill>
                  <a:srgbClr val="5F5F5F"/>
                </a:solidFill>
                <a:latin typeface="Tahoma" pitchFamily="34" charset="0"/>
              </a:rPr>
              <a:t>»</a:t>
            </a:r>
          </a:p>
          <a:p>
            <a:pPr algn="r"/>
            <a:r>
              <a:rPr lang="ru-RU" sz="1000">
                <a:solidFill>
                  <a:srgbClr val="5F5F5F"/>
                </a:solidFill>
                <a:latin typeface="Tahoma" pitchFamily="34" charset="0"/>
              </a:rPr>
              <a:t>Материал подготовлен  – Титков А.</a:t>
            </a:r>
          </a:p>
          <a:p>
            <a:pPr algn="r"/>
            <a:r>
              <a:rPr lang="ru-RU" sz="1000">
                <a:solidFill>
                  <a:srgbClr val="5F5F5F"/>
                </a:solidFill>
                <a:latin typeface="Tahoma" pitchFamily="34" charset="0"/>
              </a:rPr>
              <a:t>Фонд «Общественный вердикт» (Москва, Россия)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9"/>
          <p:cNvSpPr txBox="1">
            <a:spLocks noChangeArrowheads="1"/>
          </p:cNvSpPr>
          <p:nvPr/>
        </p:nvSpPr>
        <p:spPr bwMode="auto">
          <a:xfrm>
            <a:off x="611188" y="1639888"/>
            <a:ext cx="7885112" cy="427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5F5F5F"/>
                </a:solidFill>
                <a:latin typeface="Verdana" pitchFamily="34" charset="0"/>
              </a:rPr>
              <a:t>СИСТЕМА ОЦЕНКИ: ОСНОВНЫЕ ПОКАЗАТЕЛИ (1)</a:t>
            </a:r>
          </a:p>
          <a:p>
            <a:pPr algn="ctr"/>
            <a:r>
              <a:rPr lang="ru-RU" sz="1600">
                <a:latin typeface="Calibri" pitchFamily="34" charset="0"/>
              </a:rPr>
              <a:t> </a:t>
            </a:r>
            <a:endParaRPr lang="ru-RU" sz="1600" b="1">
              <a:latin typeface="Calibri" pitchFamily="34" charset="0"/>
            </a:endParaRPr>
          </a:p>
          <a:p>
            <a:r>
              <a:rPr lang="ru-RU" sz="1500">
                <a:latin typeface="Calibri" pitchFamily="34" charset="0"/>
              </a:rPr>
              <a:t>1. </a:t>
            </a:r>
            <a:r>
              <a:rPr lang="ru-RU" sz="1500" b="1">
                <a:latin typeface="Calibri" pitchFamily="34" charset="0"/>
              </a:rPr>
              <a:t>Удовлетворенность жителей работой службы</a:t>
            </a:r>
            <a:r>
              <a:rPr lang="ru-RU" sz="1500">
                <a:latin typeface="Calibri" pitchFamily="34" charset="0"/>
              </a:rPr>
              <a:t>:  полиция (1.1); сравнительная удовлетворенность работой службы: полиция (1.2); расистские инциденты (1.3); удовлетворенность работой службы: криминальная юстиция</a:t>
            </a:r>
          </a:p>
          <a:p>
            <a:r>
              <a:rPr lang="ru-RU" sz="1500">
                <a:latin typeface="Calibri" pitchFamily="34" charset="0"/>
              </a:rPr>
              <a:t>2. </a:t>
            </a:r>
            <a:r>
              <a:rPr lang="ru-RU" sz="1500" b="1">
                <a:latin typeface="Calibri" pitchFamily="34" charset="0"/>
              </a:rPr>
              <a:t>Участие в местных делах</a:t>
            </a:r>
            <a:r>
              <a:rPr lang="ru-RU" sz="1500">
                <a:latin typeface="Calibri" pitchFamily="34" charset="0"/>
              </a:rPr>
              <a:t>: сотрудничество с местными властями (2.1, 2.2); восприятие работы полиции местными жителями (2.3); эффективность и честность криминальной юстиции (2,4; 2,5).</a:t>
            </a:r>
          </a:p>
          <a:p>
            <a:r>
              <a:rPr lang="ru-RU" sz="1500">
                <a:latin typeface="Calibri" pitchFamily="34" charset="0"/>
              </a:rPr>
              <a:t>3. Представительство </a:t>
            </a:r>
            <a:r>
              <a:rPr lang="ru-RU" sz="1500" b="1">
                <a:latin typeface="Calibri" pitchFamily="34" charset="0"/>
              </a:rPr>
              <a:t>этнических меньшинств </a:t>
            </a:r>
            <a:r>
              <a:rPr lang="ru-RU" sz="1500">
                <a:latin typeface="Calibri" pitchFamily="34" charset="0"/>
              </a:rPr>
              <a:t>(3.1), женщин (3.2).</a:t>
            </a:r>
          </a:p>
          <a:p>
            <a:r>
              <a:rPr lang="ru-RU" sz="1500">
                <a:latin typeface="Calibri" pitchFamily="34" charset="0"/>
              </a:rPr>
              <a:t>4. </a:t>
            </a:r>
            <a:r>
              <a:rPr lang="ru-RU" sz="1500" b="1">
                <a:latin typeface="Calibri" pitchFamily="34" charset="0"/>
              </a:rPr>
              <a:t>Антисоциальное поведение </a:t>
            </a:r>
            <a:r>
              <a:rPr lang="ru-RU" sz="1500">
                <a:latin typeface="Calibri" pitchFamily="34" charset="0"/>
              </a:rPr>
              <a:t>(4.1), пьянство и скандалы (4.2), наркомания и наркоторговля (4.3) – оценка/восприятие жителей.</a:t>
            </a:r>
          </a:p>
          <a:p>
            <a:r>
              <a:rPr lang="ru-RU" sz="1500">
                <a:latin typeface="Calibri" pitchFamily="34" charset="0"/>
              </a:rPr>
              <a:t>5</a:t>
            </a:r>
            <a:r>
              <a:rPr lang="ru-RU" sz="1500" b="1">
                <a:latin typeface="Calibri" pitchFamily="34" charset="0"/>
              </a:rPr>
              <a:t>. Серьезные преступления </a:t>
            </a:r>
            <a:r>
              <a:rPr lang="ru-RU" sz="1500">
                <a:latin typeface="Calibri" pitchFamily="34" charset="0"/>
              </a:rPr>
              <a:t>против личности с применением насилия (5.1) и против собственности (5.2) ; менее серьезные преступления на 1000 человек (5.3);уровень убийств (5.4), преступлений с применением стрелкового оружия (5.5) и холодного оружия (5.6).</a:t>
            </a:r>
          </a:p>
          <a:p>
            <a:r>
              <a:rPr lang="ru-RU" sz="1500">
                <a:latin typeface="Calibri" pitchFamily="34" charset="0"/>
              </a:rPr>
              <a:t>6. </a:t>
            </a:r>
            <a:r>
              <a:rPr lang="ru-RU" sz="1500" b="1">
                <a:latin typeface="Calibri" pitchFamily="34" charset="0"/>
              </a:rPr>
              <a:t>Переданные в суд серьезные правонарушения </a:t>
            </a:r>
            <a:r>
              <a:rPr lang="ru-RU" sz="1500">
                <a:latin typeface="Calibri" pitchFamily="34" charset="0"/>
              </a:rPr>
              <a:t>с применением насилия (6.1), против собственности (6.2) ; преступления на религиозной и расовой почве (6.3), серьезные правонарушения сексуального характера (6.4).</a:t>
            </a:r>
          </a:p>
          <a:p>
            <a:endParaRPr lang="ru-RU" sz="1500">
              <a:latin typeface="Calibri" pitchFamily="34" charset="0"/>
            </a:endParaRPr>
          </a:p>
        </p:txBody>
      </p:sp>
      <p:grpSp>
        <p:nvGrpSpPr>
          <p:cNvPr id="11267" name="Group 22"/>
          <p:cNvGrpSpPr>
            <a:grpSpLocks/>
          </p:cNvGrpSpPr>
          <p:nvPr/>
        </p:nvGrpSpPr>
        <p:grpSpPr bwMode="auto">
          <a:xfrm>
            <a:off x="0" y="5840413"/>
            <a:ext cx="9144000" cy="1017587"/>
            <a:chOff x="0" y="3679"/>
            <a:chExt cx="5760" cy="641"/>
          </a:xfrm>
        </p:grpSpPr>
        <p:sp>
          <p:nvSpPr>
            <p:cNvPr id="11279" name="Rectangle 23"/>
            <p:cNvSpPr>
              <a:spLocks noChangeArrowheads="1"/>
            </p:cNvSpPr>
            <p:nvPr/>
          </p:nvSpPr>
          <p:spPr bwMode="auto">
            <a:xfrm>
              <a:off x="0" y="3679"/>
              <a:ext cx="5760" cy="641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1280" name="Text Box 24"/>
            <p:cNvSpPr txBox="1">
              <a:spLocks noChangeArrowheads="1"/>
            </p:cNvSpPr>
            <p:nvPr/>
          </p:nvSpPr>
          <p:spPr bwMode="auto">
            <a:xfrm>
              <a:off x="272" y="3826"/>
              <a:ext cx="1236" cy="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>
                  <a:solidFill>
                    <a:srgbClr val="660066"/>
                  </a:solidFill>
                  <a:latin typeface="Tahoma" pitchFamily="34" charset="0"/>
                </a:rPr>
                <a:t>www.publicverdict.org</a:t>
              </a:r>
              <a:endParaRPr lang="ru-RU" sz="1000" b="1">
                <a:solidFill>
                  <a:srgbClr val="660066"/>
                </a:solidFill>
                <a:latin typeface="Tahoma" pitchFamily="34" charset="0"/>
              </a:endParaRPr>
            </a:p>
            <a:p>
              <a:r>
                <a:rPr lang="en-US" sz="1000">
                  <a:solidFill>
                    <a:srgbClr val="4D4D4D"/>
                  </a:solidFill>
                  <a:latin typeface="Tahoma" pitchFamily="34" charset="0"/>
                </a:rPr>
                <a:t>e</a:t>
              </a:r>
              <a:r>
                <a:rPr lang="ru-RU" sz="1000">
                  <a:solidFill>
                    <a:srgbClr val="4D4D4D"/>
                  </a:solidFill>
                  <a:latin typeface="Tahoma" pitchFamily="34" charset="0"/>
                </a:rPr>
                <a:t>-mail: info@</a:t>
              </a:r>
              <a:r>
                <a:rPr lang="en-US" sz="1000">
                  <a:solidFill>
                    <a:srgbClr val="4D4D4D"/>
                  </a:solidFill>
                  <a:latin typeface="Tahoma" pitchFamily="34" charset="0"/>
                </a:rPr>
                <a:t>publicverdict</a:t>
              </a:r>
              <a:r>
                <a:rPr lang="ru-RU" sz="1000">
                  <a:solidFill>
                    <a:srgbClr val="4D4D4D"/>
                  </a:solidFill>
                  <a:latin typeface="Tahoma" pitchFamily="34" charset="0"/>
                </a:rPr>
                <a:t>.</a:t>
              </a:r>
              <a:r>
                <a:rPr lang="en-US" sz="1000">
                  <a:solidFill>
                    <a:srgbClr val="4D4D4D"/>
                  </a:solidFill>
                  <a:latin typeface="Tahoma" pitchFamily="34" charset="0"/>
                </a:rPr>
                <a:t>org</a:t>
              </a:r>
              <a:endParaRPr lang="ru-RU" sz="1000">
                <a:solidFill>
                  <a:srgbClr val="4D4D4D"/>
                </a:solidFill>
                <a:latin typeface="Tahoma" pitchFamily="34" charset="0"/>
              </a:endParaRPr>
            </a:p>
            <a:p>
              <a:r>
                <a:rPr lang="ru-RU" sz="1000">
                  <a:solidFill>
                    <a:srgbClr val="4D4D4D"/>
                  </a:solidFill>
                  <a:latin typeface="Tahoma" pitchFamily="34" charset="0"/>
                </a:rPr>
                <a:t>Тел</a:t>
              </a:r>
              <a:r>
                <a:rPr lang="en-US" sz="1000">
                  <a:solidFill>
                    <a:srgbClr val="4D4D4D"/>
                  </a:solidFill>
                  <a:latin typeface="Tahoma" pitchFamily="34" charset="0"/>
                </a:rPr>
                <a:t>/</a:t>
              </a:r>
              <a:r>
                <a:rPr lang="ru-RU" sz="1000">
                  <a:solidFill>
                    <a:srgbClr val="4D4D4D"/>
                  </a:solidFill>
                  <a:latin typeface="Tahoma" pitchFamily="34" charset="0"/>
                </a:rPr>
                <a:t>факс: </a:t>
              </a:r>
              <a:r>
                <a:rPr lang="en-US" sz="1000">
                  <a:solidFill>
                    <a:srgbClr val="4D4D4D"/>
                  </a:solidFill>
                  <a:latin typeface="Tahoma" pitchFamily="34" charset="0"/>
                </a:rPr>
                <a:t>+7 </a:t>
              </a:r>
              <a:r>
                <a:rPr lang="ru-RU" sz="1000">
                  <a:solidFill>
                    <a:srgbClr val="4D4D4D"/>
                  </a:solidFill>
                  <a:latin typeface="Tahoma" pitchFamily="34" charset="0"/>
                </a:rPr>
                <a:t>(495) 917-23-89</a:t>
              </a:r>
            </a:p>
          </p:txBody>
        </p:sp>
        <p:sp>
          <p:nvSpPr>
            <p:cNvPr id="11281" name="Rectangle 25"/>
            <p:cNvSpPr>
              <a:spLocks noChangeArrowheads="1"/>
            </p:cNvSpPr>
            <p:nvPr/>
          </p:nvSpPr>
          <p:spPr bwMode="auto">
            <a:xfrm flipH="1" flipV="1">
              <a:off x="1460" y="3839"/>
              <a:ext cx="51" cy="317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1282" name="Text Box 26"/>
            <p:cNvSpPr txBox="1">
              <a:spLocks noChangeArrowheads="1"/>
            </p:cNvSpPr>
            <p:nvPr/>
          </p:nvSpPr>
          <p:spPr bwMode="auto">
            <a:xfrm>
              <a:off x="1771" y="3748"/>
              <a:ext cx="398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endParaRPr lang="ru-RU" sz="1000">
                <a:solidFill>
                  <a:srgbClr val="5F5F5F"/>
                </a:solidFill>
                <a:latin typeface="Tahoma" pitchFamily="34" charset="0"/>
              </a:endParaRPr>
            </a:p>
          </p:txBody>
        </p:sp>
      </p:grpSp>
      <p:grpSp>
        <p:nvGrpSpPr>
          <p:cNvPr id="11268" name="Group 21"/>
          <p:cNvGrpSpPr>
            <a:grpSpLocks/>
          </p:cNvGrpSpPr>
          <p:nvPr/>
        </p:nvGrpSpPr>
        <p:grpSpPr bwMode="auto">
          <a:xfrm>
            <a:off x="0" y="0"/>
            <a:ext cx="9144000" cy="1520825"/>
            <a:chOff x="0" y="0"/>
            <a:chExt cx="5760" cy="958"/>
          </a:xfrm>
        </p:grpSpPr>
        <p:sp>
          <p:nvSpPr>
            <p:cNvPr id="11270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476" cy="958"/>
            </a:xfrm>
            <a:prstGeom prst="rect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8E8E8E">
                    <a:alpha val="57001"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71" name="Rectangle 6"/>
            <p:cNvSpPr>
              <a:spLocks noChangeArrowheads="1"/>
            </p:cNvSpPr>
            <p:nvPr/>
          </p:nvSpPr>
          <p:spPr bwMode="auto">
            <a:xfrm>
              <a:off x="0" y="865"/>
              <a:ext cx="476" cy="4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72" name="Rectangle 7"/>
            <p:cNvSpPr>
              <a:spLocks noChangeArrowheads="1"/>
            </p:cNvSpPr>
            <p:nvPr/>
          </p:nvSpPr>
          <p:spPr bwMode="auto">
            <a:xfrm>
              <a:off x="0" y="776"/>
              <a:ext cx="476" cy="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73" name="Rectangle 8"/>
            <p:cNvSpPr>
              <a:spLocks noChangeArrowheads="1"/>
            </p:cNvSpPr>
            <p:nvPr/>
          </p:nvSpPr>
          <p:spPr bwMode="auto">
            <a:xfrm>
              <a:off x="0" y="689"/>
              <a:ext cx="476" cy="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74" name="Rectangle 9"/>
            <p:cNvSpPr>
              <a:spLocks noChangeArrowheads="1"/>
            </p:cNvSpPr>
            <p:nvPr/>
          </p:nvSpPr>
          <p:spPr bwMode="auto">
            <a:xfrm rot="5400000" flipH="1">
              <a:off x="2928" y="-2452"/>
              <a:ext cx="380" cy="5284"/>
            </a:xfrm>
            <a:prstGeom prst="rect">
              <a:avLst/>
            </a:prstGeom>
            <a:solidFill>
              <a:srgbClr val="660066">
                <a:alpha val="43137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75" name="Text Box 10"/>
            <p:cNvSpPr txBox="1">
              <a:spLocks noChangeArrowheads="1"/>
            </p:cNvSpPr>
            <p:nvPr/>
          </p:nvSpPr>
          <p:spPr bwMode="auto">
            <a:xfrm>
              <a:off x="1618" y="0"/>
              <a:ext cx="4142" cy="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ru-RU" sz="1000" b="1">
                  <a:solidFill>
                    <a:schemeClr val="bg1"/>
                  </a:solidFill>
                  <a:latin typeface="Tahoma" pitchFamily="34" charset="0"/>
                </a:rPr>
                <a:t>Проект: «Поддержка реформы системы оценки работы милиции в России через исследование, адвокацию и взаимодействие с гражданским обществом»</a:t>
              </a:r>
            </a:p>
            <a:p>
              <a:pPr algn="r"/>
              <a:r>
                <a:rPr lang="ru-RU" sz="1000" b="1">
                  <a:solidFill>
                    <a:schemeClr val="bg1"/>
                  </a:solidFill>
                  <a:latin typeface="Tahoma" pitchFamily="34" charset="0"/>
                </a:rPr>
                <a:t> </a:t>
              </a:r>
            </a:p>
          </p:txBody>
        </p:sp>
        <p:sp>
          <p:nvSpPr>
            <p:cNvPr id="11276" name="Rectangle 11"/>
            <p:cNvSpPr>
              <a:spLocks noChangeArrowheads="1"/>
            </p:cNvSpPr>
            <p:nvPr/>
          </p:nvSpPr>
          <p:spPr bwMode="auto">
            <a:xfrm rot="-5400000">
              <a:off x="2963" y="-2107"/>
              <a:ext cx="309" cy="5284"/>
            </a:xfrm>
            <a:prstGeom prst="rect">
              <a:avLst/>
            </a:prstGeom>
            <a:gradFill rotWithShape="1">
              <a:gsLst>
                <a:gs pos="0">
                  <a:schemeClr val="bg2">
                    <a:alpha val="15999"/>
                  </a:schemeClr>
                </a:gs>
                <a:gs pos="100000">
                  <a:schemeClr val="bg2">
                    <a:alpha val="21999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" name="Text Box 12"/>
            <p:cNvSpPr txBox="1">
              <a:spLocks noChangeArrowheads="1"/>
            </p:cNvSpPr>
            <p:nvPr/>
          </p:nvSpPr>
          <p:spPr bwMode="auto">
            <a:xfrm>
              <a:off x="2709" y="458"/>
              <a:ext cx="305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ru-RU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ahoma" pitchFamily="34" charset="0"/>
                  <a:cs typeface="Tahoma" pitchFamily="34" charset="0"/>
                </a:rPr>
                <a:t>Оценка деятельности полиции в Англии и Уэльсе</a:t>
              </a:r>
            </a:p>
          </p:txBody>
        </p:sp>
        <p:pic>
          <p:nvPicPr>
            <p:cNvPr id="11278" name="Picture 13"/>
            <p:cNvPicPr>
              <a:picLocks noChangeAspect="1" noChangeArrowheads="1"/>
            </p:cNvPicPr>
            <p:nvPr/>
          </p:nvPicPr>
          <p:blipFill>
            <a:blip r:embed="rId2" cstate="print">
              <a:lum contrast="-48000"/>
            </a:blip>
            <a:srcRect/>
            <a:stretch>
              <a:fillRect/>
            </a:stretch>
          </p:blipFill>
          <p:spPr bwMode="auto">
            <a:xfrm>
              <a:off x="0" y="380"/>
              <a:ext cx="476" cy="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269" name="Text Box 26"/>
          <p:cNvSpPr txBox="1">
            <a:spLocks noChangeArrowheads="1"/>
          </p:cNvSpPr>
          <p:nvPr/>
        </p:nvSpPr>
        <p:spPr bwMode="auto">
          <a:xfrm>
            <a:off x="2811463" y="5984875"/>
            <a:ext cx="6332537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1000">
                <a:solidFill>
                  <a:srgbClr val="5F5F5F"/>
                </a:solidFill>
                <a:latin typeface="Tahoma" pitchFamily="34" charset="0"/>
              </a:rPr>
              <a:t>Семинар «</a:t>
            </a:r>
            <a:r>
              <a:rPr lang="ru-RU" sz="1000" b="1">
                <a:solidFill>
                  <a:srgbClr val="660066"/>
                </a:solidFill>
                <a:latin typeface="Tahoma" pitchFamily="34" charset="0"/>
              </a:rPr>
              <a:t>Подходы к организации системы оценки работы милиции</a:t>
            </a:r>
            <a:r>
              <a:rPr lang="ru-RU" sz="1000">
                <a:solidFill>
                  <a:srgbClr val="5F5F5F"/>
                </a:solidFill>
                <a:latin typeface="Tahoma" pitchFamily="34" charset="0"/>
              </a:rPr>
              <a:t>»</a:t>
            </a:r>
          </a:p>
          <a:p>
            <a:pPr algn="r"/>
            <a:r>
              <a:rPr lang="ru-RU" sz="1000">
                <a:solidFill>
                  <a:srgbClr val="5F5F5F"/>
                </a:solidFill>
                <a:latin typeface="Tahoma" pitchFamily="34" charset="0"/>
              </a:rPr>
              <a:t>Материал подготовлен  – Титков А.</a:t>
            </a:r>
          </a:p>
          <a:p>
            <a:pPr algn="r"/>
            <a:r>
              <a:rPr lang="ru-RU" sz="1000">
                <a:solidFill>
                  <a:srgbClr val="5F5F5F"/>
                </a:solidFill>
                <a:latin typeface="Tahoma" pitchFamily="34" charset="0"/>
              </a:rPr>
              <a:t>Фонд «Общественный вердикт» (Москва, Россия)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9"/>
          <p:cNvSpPr txBox="1">
            <a:spLocks noChangeArrowheads="1"/>
          </p:cNvSpPr>
          <p:nvPr/>
        </p:nvSpPr>
        <p:spPr bwMode="auto">
          <a:xfrm>
            <a:off x="611188" y="1639888"/>
            <a:ext cx="7885112" cy="406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5F5F5F"/>
                </a:solidFill>
                <a:latin typeface="Verdana" pitchFamily="34" charset="0"/>
              </a:rPr>
              <a:t>СИСТЕМА ОЦЕНКИ: ОСНОВНЫЕ ПОКАЗАТЕЛИ (2)</a:t>
            </a:r>
          </a:p>
          <a:p>
            <a:pPr algn="ctr"/>
            <a:r>
              <a:rPr lang="ru-RU" sz="1500">
                <a:latin typeface="Calibri" pitchFamily="34" charset="0"/>
              </a:rPr>
              <a:t> </a:t>
            </a:r>
            <a:endParaRPr lang="ru-RU" sz="1500" b="1">
              <a:latin typeface="Calibri" pitchFamily="34" charset="0"/>
            </a:endParaRPr>
          </a:p>
          <a:p>
            <a:r>
              <a:rPr lang="ru-RU" sz="1500">
                <a:latin typeface="Calibri" pitchFamily="34" charset="0"/>
              </a:rPr>
              <a:t>7</a:t>
            </a:r>
            <a:r>
              <a:rPr lang="ru-RU" sz="1500" b="1">
                <a:latin typeface="Calibri" pitchFamily="34" charset="0"/>
              </a:rPr>
              <a:t>. Умышленные поджоги </a:t>
            </a:r>
            <a:r>
              <a:rPr lang="ru-RU" sz="1500">
                <a:latin typeface="Calibri" pitchFamily="34" charset="0"/>
              </a:rPr>
              <a:t>(7.1)</a:t>
            </a:r>
          </a:p>
          <a:p>
            <a:r>
              <a:rPr lang="ru-RU" sz="1500">
                <a:latin typeface="Calibri" pitchFamily="34" charset="0"/>
              </a:rPr>
              <a:t>8. </a:t>
            </a:r>
            <a:r>
              <a:rPr lang="ru-RU" sz="1500" b="1">
                <a:latin typeface="Calibri" pitchFamily="34" charset="0"/>
              </a:rPr>
              <a:t>Конфискации имущества </a:t>
            </a:r>
            <a:r>
              <a:rPr lang="ru-RU" sz="1500">
                <a:latin typeface="Calibri" pitchFamily="34" charset="0"/>
              </a:rPr>
              <a:t>(8.1)</a:t>
            </a:r>
          </a:p>
          <a:p>
            <a:r>
              <a:rPr lang="ru-RU" sz="1500">
                <a:latin typeface="Calibri" pitchFamily="34" charset="0"/>
              </a:rPr>
              <a:t>9. </a:t>
            </a:r>
            <a:r>
              <a:rPr lang="ru-RU" sz="1500" b="1">
                <a:latin typeface="Calibri" pitchFamily="34" charset="0"/>
              </a:rPr>
              <a:t>Дорожно-транспортные происшествия </a:t>
            </a:r>
            <a:r>
              <a:rPr lang="ru-RU" sz="1500">
                <a:latin typeface="Calibri" pitchFamily="34" charset="0"/>
              </a:rPr>
              <a:t>(9.1)</a:t>
            </a:r>
          </a:p>
          <a:p>
            <a:r>
              <a:rPr lang="ru-RU" sz="1500">
                <a:latin typeface="Calibri" pitchFamily="34" charset="0"/>
              </a:rPr>
              <a:t>10. Изменение количества осужденных за правонарушения (10.1)</a:t>
            </a:r>
          </a:p>
          <a:p>
            <a:r>
              <a:rPr lang="ru-RU" sz="1500">
                <a:latin typeface="Calibri" pitchFamily="34" charset="0"/>
              </a:rPr>
              <a:t>11. Количество повторных правонарушителей взрослых (11.1) и малолетних (11.2), количество первичных правонарушителей малолетних (11.3), правонарушения, связанные с наркотиками (11.4).</a:t>
            </a:r>
          </a:p>
          <a:p>
            <a:r>
              <a:rPr lang="ru-RU" sz="1500">
                <a:latin typeface="Calibri" pitchFamily="34" charset="0"/>
              </a:rPr>
              <a:t>12. Эффективность работы полиции, в фунтах стерлингов (12.1)</a:t>
            </a:r>
          </a:p>
          <a:p>
            <a:r>
              <a:rPr lang="ru-RU" sz="1500">
                <a:latin typeface="Calibri" pitchFamily="34" charset="0"/>
              </a:rPr>
              <a:t>13. Потери служебного времени из-за болезней полицейских (13.1), в том числе офицеров (13.2)</a:t>
            </a:r>
          </a:p>
          <a:p>
            <a:r>
              <a:rPr lang="ru-RU" sz="1500">
                <a:latin typeface="Calibri" pitchFamily="34" charset="0"/>
              </a:rPr>
              <a:t>14. Повторяющиеся случаи домашнего насилия (14.1).</a:t>
            </a:r>
          </a:p>
          <a:p>
            <a:endParaRPr lang="ru-RU" sz="1400">
              <a:latin typeface="Calibri" pitchFamily="34" charset="0"/>
            </a:endParaRPr>
          </a:p>
          <a:p>
            <a:endParaRPr lang="ru-RU" sz="1400">
              <a:latin typeface="Calibri" pitchFamily="34" charset="0"/>
            </a:endParaRPr>
          </a:p>
          <a:p>
            <a:endParaRPr lang="ru-RU" sz="1600">
              <a:latin typeface="Calibri" pitchFamily="34" charset="0"/>
            </a:endParaRPr>
          </a:p>
          <a:p>
            <a:endParaRPr lang="ru-RU" sz="1600">
              <a:latin typeface="Calibri" pitchFamily="34" charset="0"/>
            </a:endParaRPr>
          </a:p>
        </p:txBody>
      </p:sp>
      <p:grpSp>
        <p:nvGrpSpPr>
          <p:cNvPr id="12291" name="Group 22"/>
          <p:cNvGrpSpPr>
            <a:grpSpLocks/>
          </p:cNvGrpSpPr>
          <p:nvPr/>
        </p:nvGrpSpPr>
        <p:grpSpPr bwMode="auto">
          <a:xfrm>
            <a:off x="0" y="5840413"/>
            <a:ext cx="9144000" cy="1017587"/>
            <a:chOff x="0" y="3679"/>
            <a:chExt cx="5760" cy="641"/>
          </a:xfrm>
        </p:grpSpPr>
        <p:sp>
          <p:nvSpPr>
            <p:cNvPr id="12303" name="Rectangle 23"/>
            <p:cNvSpPr>
              <a:spLocks noChangeArrowheads="1"/>
            </p:cNvSpPr>
            <p:nvPr/>
          </p:nvSpPr>
          <p:spPr bwMode="auto">
            <a:xfrm>
              <a:off x="0" y="3679"/>
              <a:ext cx="5760" cy="641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2304" name="Text Box 24"/>
            <p:cNvSpPr txBox="1">
              <a:spLocks noChangeArrowheads="1"/>
            </p:cNvSpPr>
            <p:nvPr/>
          </p:nvSpPr>
          <p:spPr bwMode="auto">
            <a:xfrm>
              <a:off x="272" y="3826"/>
              <a:ext cx="1236" cy="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>
                  <a:solidFill>
                    <a:srgbClr val="660066"/>
                  </a:solidFill>
                  <a:latin typeface="Tahoma" pitchFamily="34" charset="0"/>
                </a:rPr>
                <a:t>www.publicverdict.org</a:t>
              </a:r>
              <a:endParaRPr lang="ru-RU" sz="1000" b="1">
                <a:solidFill>
                  <a:srgbClr val="660066"/>
                </a:solidFill>
                <a:latin typeface="Tahoma" pitchFamily="34" charset="0"/>
              </a:endParaRPr>
            </a:p>
            <a:p>
              <a:r>
                <a:rPr lang="en-US" sz="1000">
                  <a:solidFill>
                    <a:srgbClr val="4D4D4D"/>
                  </a:solidFill>
                  <a:latin typeface="Tahoma" pitchFamily="34" charset="0"/>
                </a:rPr>
                <a:t>e</a:t>
              </a:r>
              <a:r>
                <a:rPr lang="ru-RU" sz="1000">
                  <a:solidFill>
                    <a:srgbClr val="4D4D4D"/>
                  </a:solidFill>
                  <a:latin typeface="Tahoma" pitchFamily="34" charset="0"/>
                </a:rPr>
                <a:t>-mail: info@</a:t>
              </a:r>
              <a:r>
                <a:rPr lang="en-US" sz="1000">
                  <a:solidFill>
                    <a:srgbClr val="4D4D4D"/>
                  </a:solidFill>
                  <a:latin typeface="Tahoma" pitchFamily="34" charset="0"/>
                </a:rPr>
                <a:t>publicverdict</a:t>
              </a:r>
              <a:r>
                <a:rPr lang="ru-RU" sz="1000">
                  <a:solidFill>
                    <a:srgbClr val="4D4D4D"/>
                  </a:solidFill>
                  <a:latin typeface="Tahoma" pitchFamily="34" charset="0"/>
                </a:rPr>
                <a:t>.</a:t>
              </a:r>
              <a:r>
                <a:rPr lang="en-US" sz="1000">
                  <a:solidFill>
                    <a:srgbClr val="4D4D4D"/>
                  </a:solidFill>
                  <a:latin typeface="Tahoma" pitchFamily="34" charset="0"/>
                </a:rPr>
                <a:t>org</a:t>
              </a:r>
              <a:endParaRPr lang="ru-RU" sz="1000">
                <a:solidFill>
                  <a:srgbClr val="4D4D4D"/>
                </a:solidFill>
                <a:latin typeface="Tahoma" pitchFamily="34" charset="0"/>
              </a:endParaRPr>
            </a:p>
            <a:p>
              <a:r>
                <a:rPr lang="ru-RU" sz="1000">
                  <a:solidFill>
                    <a:srgbClr val="4D4D4D"/>
                  </a:solidFill>
                  <a:latin typeface="Tahoma" pitchFamily="34" charset="0"/>
                </a:rPr>
                <a:t>Тел</a:t>
              </a:r>
              <a:r>
                <a:rPr lang="en-US" sz="1000">
                  <a:solidFill>
                    <a:srgbClr val="4D4D4D"/>
                  </a:solidFill>
                  <a:latin typeface="Tahoma" pitchFamily="34" charset="0"/>
                </a:rPr>
                <a:t>/</a:t>
              </a:r>
              <a:r>
                <a:rPr lang="ru-RU" sz="1000">
                  <a:solidFill>
                    <a:srgbClr val="4D4D4D"/>
                  </a:solidFill>
                  <a:latin typeface="Tahoma" pitchFamily="34" charset="0"/>
                </a:rPr>
                <a:t>факс: </a:t>
              </a:r>
              <a:r>
                <a:rPr lang="en-US" sz="1000">
                  <a:solidFill>
                    <a:srgbClr val="4D4D4D"/>
                  </a:solidFill>
                  <a:latin typeface="Tahoma" pitchFamily="34" charset="0"/>
                </a:rPr>
                <a:t>+7 </a:t>
              </a:r>
              <a:r>
                <a:rPr lang="ru-RU" sz="1000">
                  <a:solidFill>
                    <a:srgbClr val="4D4D4D"/>
                  </a:solidFill>
                  <a:latin typeface="Tahoma" pitchFamily="34" charset="0"/>
                </a:rPr>
                <a:t>(495) 917-23-89</a:t>
              </a:r>
            </a:p>
          </p:txBody>
        </p:sp>
        <p:sp>
          <p:nvSpPr>
            <p:cNvPr id="12305" name="Rectangle 25"/>
            <p:cNvSpPr>
              <a:spLocks noChangeArrowheads="1"/>
            </p:cNvSpPr>
            <p:nvPr/>
          </p:nvSpPr>
          <p:spPr bwMode="auto">
            <a:xfrm flipH="1" flipV="1">
              <a:off x="1460" y="3839"/>
              <a:ext cx="51" cy="317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2306" name="Text Box 26"/>
            <p:cNvSpPr txBox="1">
              <a:spLocks noChangeArrowheads="1"/>
            </p:cNvSpPr>
            <p:nvPr/>
          </p:nvSpPr>
          <p:spPr bwMode="auto">
            <a:xfrm>
              <a:off x="1771" y="3748"/>
              <a:ext cx="398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endParaRPr lang="ru-RU" sz="1000">
                <a:solidFill>
                  <a:srgbClr val="5F5F5F"/>
                </a:solidFill>
                <a:latin typeface="Tahoma" pitchFamily="34" charset="0"/>
              </a:endParaRPr>
            </a:p>
          </p:txBody>
        </p:sp>
      </p:grpSp>
      <p:grpSp>
        <p:nvGrpSpPr>
          <p:cNvPr id="12292" name="Group 21"/>
          <p:cNvGrpSpPr>
            <a:grpSpLocks/>
          </p:cNvGrpSpPr>
          <p:nvPr/>
        </p:nvGrpSpPr>
        <p:grpSpPr bwMode="auto">
          <a:xfrm>
            <a:off x="0" y="0"/>
            <a:ext cx="9144000" cy="1520825"/>
            <a:chOff x="0" y="0"/>
            <a:chExt cx="5760" cy="958"/>
          </a:xfrm>
        </p:grpSpPr>
        <p:sp>
          <p:nvSpPr>
            <p:cNvPr id="12294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476" cy="958"/>
            </a:xfrm>
            <a:prstGeom prst="rect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8E8E8E">
                    <a:alpha val="57001"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295" name="Rectangle 6"/>
            <p:cNvSpPr>
              <a:spLocks noChangeArrowheads="1"/>
            </p:cNvSpPr>
            <p:nvPr/>
          </p:nvSpPr>
          <p:spPr bwMode="auto">
            <a:xfrm>
              <a:off x="0" y="865"/>
              <a:ext cx="476" cy="4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296" name="Rectangle 7"/>
            <p:cNvSpPr>
              <a:spLocks noChangeArrowheads="1"/>
            </p:cNvSpPr>
            <p:nvPr/>
          </p:nvSpPr>
          <p:spPr bwMode="auto">
            <a:xfrm>
              <a:off x="0" y="776"/>
              <a:ext cx="476" cy="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297" name="Rectangle 8"/>
            <p:cNvSpPr>
              <a:spLocks noChangeArrowheads="1"/>
            </p:cNvSpPr>
            <p:nvPr/>
          </p:nvSpPr>
          <p:spPr bwMode="auto">
            <a:xfrm>
              <a:off x="0" y="689"/>
              <a:ext cx="476" cy="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298" name="Rectangle 9"/>
            <p:cNvSpPr>
              <a:spLocks noChangeArrowheads="1"/>
            </p:cNvSpPr>
            <p:nvPr/>
          </p:nvSpPr>
          <p:spPr bwMode="auto">
            <a:xfrm rot="5400000" flipH="1">
              <a:off x="2928" y="-2452"/>
              <a:ext cx="380" cy="5284"/>
            </a:xfrm>
            <a:prstGeom prst="rect">
              <a:avLst/>
            </a:prstGeom>
            <a:solidFill>
              <a:srgbClr val="660066">
                <a:alpha val="43137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299" name="Text Box 10"/>
            <p:cNvSpPr txBox="1">
              <a:spLocks noChangeArrowheads="1"/>
            </p:cNvSpPr>
            <p:nvPr/>
          </p:nvSpPr>
          <p:spPr bwMode="auto">
            <a:xfrm>
              <a:off x="1618" y="0"/>
              <a:ext cx="4142" cy="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ru-RU" sz="1000" b="1">
                  <a:solidFill>
                    <a:schemeClr val="bg1"/>
                  </a:solidFill>
                  <a:latin typeface="Tahoma" pitchFamily="34" charset="0"/>
                </a:rPr>
                <a:t>Проект: «Поддержка реформы системы оценки работы милиции в России через исследование, адвокацию и взаимодействие с гражданским обществом»</a:t>
              </a:r>
            </a:p>
            <a:p>
              <a:pPr algn="r"/>
              <a:r>
                <a:rPr lang="ru-RU" sz="1000" b="1">
                  <a:solidFill>
                    <a:schemeClr val="bg1"/>
                  </a:solidFill>
                  <a:latin typeface="Tahoma" pitchFamily="34" charset="0"/>
                </a:rPr>
                <a:t> </a:t>
              </a:r>
            </a:p>
          </p:txBody>
        </p:sp>
        <p:sp>
          <p:nvSpPr>
            <p:cNvPr id="12300" name="Rectangle 11"/>
            <p:cNvSpPr>
              <a:spLocks noChangeArrowheads="1"/>
            </p:cNvSpPr>
            <p:nvPr/>
          </p:nvSpPr>
          <p:spPr bwMode="auto">
            <a:xfrm rot="-5400000">
              <a:off x="2963" y="-2107"/>
              <a:ext cx="309" cy="5284"/>
            </a:xfrm>
            <a:prstGeom prst="rect">
              <a:avLst/>
            </a:prstGeom>
            <a:gradFill rotWithShape="1">
              <a:gsLst>
                <a:gs pos="0">
                  <a:schemeClr val="bg2">
                    <a:alpha val="15999"/>
                  </a:schemeClr>
                </a:gs>
                <a:gs pos="100000">
                  <a:schemeClr val="bg2">
                    <a:alpha val="21999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" name="Text Box 12"/>
            <p:cNvSpPr txBox="1">
              <a:spLocks noChangeArrowheads="1"/>
            </p:cNvSpPr>
            <p:nvPr/>
          </p:nvSpPr>
          <p:spPr bwMode="auto">
            <a:xfrm>
              <a:off x="2709" y="458"/>
              <a:ext cx="305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ru-RU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ahoma" pitchFamily="34" charset="0"/>
                  <a:cs typeface="Tahoma" pitchFamily="34" charset="0"/>
                </a:rPr>
                <a:t>Оценка деятельности полиции в Англии и Уэльсе</a:t>
              </a:r>
            </a:p>
          </p:txBody>
        </p:sp>
        <p:pic>
          <p:nvPicPr>
            <p:cNvPr id="12302" name="Picture 13"/>
            <p:cNvPicPr>
              <a:picLocks noChangeAspect="1" noChangeArrowheads="1"/>
            </p:cNvPicPr>
            <p:nvPr/>
          </p:nvPicPr>
          <p:blipFill>
            <a:blip r:embed="rId2" cstate="print">
              <a:lum contrast="-48000"/>
            </a:blip>
            <a:srcRect/>
            <a:stretch>
              <a:fillRect/>
            </a:stretch>
          </p:blipFill>
          <p:spPr bwMode="auto">
            <a:xfrm>
              <a:off x="0" y="380"/>
              <a:ext cx="476" cy="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2293" name="Text Box 26"/>
          <p:cNvSpPr txBox="1">
            <a:spLocks noChangeArrowheads="1"/>
          </p:cNvSpPr>
          <p:nvPr/>
        </p:nvSpPr>
        <p:spPr bwMode="auto">
          <a:xfrm>
            <a:off x="2811463" y="5984875"/>
            <a:ext cx="6332537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1000">
                <a:solidFill>
                  <a:srgbClr val="5F5F5F"/>
                </a:solidFill>
                <a:latin typeface="Tahoma" pitchFamily="34" charset="0"/>
              </a:rPr>
              <a:t>Семинар «</a:t>
            </a:r>
            <a:r>
              <a:rPr lang="ru-RU" sz="1000" b="1">
                <a:solidFill>
                  <a:srgbClr val="660066"/>
                </a:solidFill>
                <a:latin typeface="Tahoma" pitchFamily="34" charset="0"/>
              </a:rPr>
              <a:t>Подходы к организации системы оценки работы милиции</a:t>
            </a:r>
            <a:r>
              <a:rPr lang="ru-RU" sz="1000">
                <a:solidFill>
                  <a:srgbClr val="5F5F5F"/>
                </a:solidFill>
                <a:latin typeface="Tahoma" pitchFamily="34" charset="0"/>
              </a:rPr>
              <a:t>»</a:t>
            </a:r>
          </a:p>
          <a:p>
            <a:pPr algn="r"/>
            <a:r>
              <a:rPr lang="ru-RU" sz="1000">
                <a:solidFill>
                  <a:srgbClr val="5F5F5F"/>
                </a:solidFill>
                <a:latin typeface="Tahoma" pitchFamily="34" charset="0"/>
              </a:rPr>
              <a:t>Материал подготовлен  – Титков А.</a:t>
            </a:r>
          </a:p>
          <a:p>
            <a:pPr algn="r"/>
            <a:r>
              <a:rPr lang="ru-RU" sz="1000">
                <a:solidFill>
                  <a:srgbClr val="5F5F5F"/>
                </a:solidFill>
                <a:latin typeface="Tahoma" pitchFamily="34" charset="0"/>
              </a:rPr>
              <a:t>Фонд «Общественный вердикт» (Москва, Россия)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9"/>
          <p:cNvSpPr txBox="1">
            <a:spLocks noChangeArrowheads="1"/>
          </p:cNvSpPr>
          <p:nvPr/>
        </p:nvSpPr>
        <p:spPr bwMode="auto">
          <a:xfrm>
            <a:off x="611188" y="1639888"/>
            <a:ext cx="7885112" cy="295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200"/>
              </a:spcAft>
            </a:pPr>
            <a:r>
              <a:rPr lang="ru-RU" sz="1600" b="1" dirty="0">
                <a:latin typeface="Calibri" pitchFamily="34" charset="0"/>
              </a:rPr>
              <a:t> </a:t>
            </a:r>
            <a:r>
              <a:rPr lang="ru-RU" sz="1400" b="1" dirty="0">
                <a:solidFill>
                  <a:srgbClr val="5F5F5F"/>
                </a:solidFill>
                <a:latin typeface="Verdana" pitchFamily="34" charset="0"/>
              </a:rPr>
              <a:t>ПОЛИЦИЯ В АНГЛИИ И УЭЛЬСЕ: ОРГАНИЗАЦИЯ РАБОТЫ (1)</a:t>
            </a:r>
          </a:p>
          <a:p>
            <a:r>
              <a:rPr lang="ru-RU" sz="1600" dirty="0">
                <a:latin typeface="Calibri" pitchFamily="34" charset="0"/>
              </a:rPr>
              <a:t>Ключевые единицы - территориальные полиции, </a:t>
            </a:r>
            <a:r>
              <a:rPr lang="ru-RU" sz="1600" dirty="0" err="1">
                <a:latin typeface="Calibri" pitchFamily="34" charset="0"/>
              </a:rPr>
              <a:t>констебльства</a:t>
            </a:r>
            <a:r>
              <a:rPr lang="ru-RU" sz="1600" dirty="0">
                <a:latin typeface="Calibri" pitchFamily="34" charset="0"/>
              </a:rPr>
              <a:t> (всего 43);</a:t>
            </a:r>
          </a:p>
          <a:p>
            <a:r>
              <a:rPr lang="ru-RU" sz="1600" dirty="0">
                <a:latin typeface="Calibri" pitchFamily="34" charset="0"/>
              </a:rPr>
              <a:t>- каждое из них – автономное государственное агентство для своей территории;</a:t>
            </a:r>
          </a:p>
          <a:p>
            <a:r>
              <a:rPr lang="ru-RU" sz="1600" dirty="0">
                <a:latin typeface="Calibri" pitchFamily="34" charset="0"/>
              </a:rPr>
              <a:t>- каждое отвечает, в среднем, за регион в 1,3 </a:t>
            </a:r>
            <a:r>
              <a:rPr lang="ru-RU" sz="1600" dirty="0" err="1">
                <a:latin typeface="Calibri" pitchFamily="34" charset="0"/>
              </a:rPr>
              <a:t>млн</a:t>
            </a:r>
            <a:r>
              <a:rPr lang="ru-RU" sz="1600" dirty="0">
                <a:latin typeface="Calibri" pitchFamily="34" charset="0"/>
              </a:rPr>
              <a:t> человек, 30 тыс. кв. км (как обычная область в России);</a:t>
            </a:r>
          </a:p>
          <a:p>
            <a:r>
              <a:rPr lang="ru-RU" sz="1600" dirty="0">
                <a:latin typeface="Calibri" pitchFamily="34" charset="0"/>
              </a:rPr>
              <a:t> </a:t>
            </a:r>
          </a:p>
          <a:p>
            <a:r>
              <a:rPr lang="ru-RU" sz="1600" dirty="0">
                <a:latin typeface="Calibri" pitchFamily="34" charset="0"/>
              </a:rPr>
              <a:t>Управление территориальными подразделениями:</a:t>
            </a:r>
          </a:p>
          <a:p>
            <a:r>
              <a:rPr lang="ru-RU" sz="1600" dirty="0">
                <a:latin typeface="Calibri" pitchFamily="34" charset="0"/>
              </a:rPr>
              <a:t>- оперативное управление: </a:t>
            </a:r>
            <a:r>
              <a:rPr lang="ru-RU" sz="1600" b="1" dirty="0">
                <a:latin typeface="Calibri" pitchFamily="34" charset="0"/>
              </a:rPr>
              <a:t>главный констебль</a:t>
            </a:r>
            <a:r>
              <a:rPr lang="ru-RU" sz="1600" dirty="0">
                <a:latin typeface="Calibri" pitchFamily="34" charset="0"/>
              </a:rPr>
              <a:t>: назначается министром внутренних дел</a:t>
            </a:r>
          </a:p>
          <a:p>
            <a:r>
              <a:rPr lang="ru-RU" sz="1600" dirty="0">
                <a:latin typeface="Calibri" pitchFamily="34" charset="0"/>
              </a:rPr>
              <a:t>- разработка общей политики: </a:t>
            </a:r>
            <a:r>
              <a:rPr lang="ru-RU" sz="1600" b="1" dirty="0">
                <a:latin typeface="Calibri" pitchFamily="34" charset="0"/>
              </a:rPr>
              <a:t>полицейское управление</a:t>
            </a:r>
            <a:r>
              <a:rPr lang="ru-RU" sz="1600" dirty="0">
                <a:latin typeface="Calibri" pitchFamily="34" charset="0"/>
              </a:rPr>
              <a:t> (</a:t>
            </a:r>
            <a:r>
              <a:rPr lang="en-US" sz="1600" dirty="0">
                <a:latin typeface="Calibri" pitchFamily="34" charset="0"/>
              </a:rPr>
              <a:t>police </a:t>
            </a:r>
            <a:r>
              <a:rPr lang="en-US" sz="1600" dirty="0" err="1">
                <a:latin typeface="Calibri" pitchFamily="34" charset="0"/>
              </a:rPr>
              <a:t>autority</a:t>
            </a:r>
            <a:r>
              <a:rPr lang="ru-RU" sz="1600" dirty="0">
                <a:latin typeface="Calibri" pitchFamily="34" charset="0"/>
              </a:rPr>
              <a:t>): местный орган управления в составе: 9 членов муниципального совета, 5 независимых профессионалов, 3 магистратов (мировых судей).</a:t>
            </a:r>
          </a:p>
        </p:txBody>
      </p:sp>
      <p:grpSp>
        <p:nvGrpSpPr>
          <p:cNvPr id="3075" name="Group 22"/>
          <p:cNvGrpSpPr>
            <a:grpSpLocks/>
          </p:cNvGrpSpPr>
          <p:nvPr/>
        </p:nvGrpSpPr>
        <p:grpSpPr bwMode="auto">
          <a:xfrm>
            <a:off x="0" y="5840413"/>
            <a:ext cx="9144000" cy="1017587"/>
            <a:chOff x="0" y="3679"/>
            <a:chExt cx="5760" cy="641"/>
          </a:xfrm>
        </p:grpSpPr>
        <p:sp>
          <p:nvSpPr>
            <p:cNvPr id="3087" name="Rectangle 23"/>
            <p:cNvSpPr>
              <a:spLocks noChangeArrowheads="1"/>
            </p:cNvSpPr>
            <p:nvPr/>
          </p:nvSpPr>
          <p:spPr bwMode="auto">
            <a:xfrm>
              <a:off x="0" y="3679"/>
              <a:ext cx="5760" cy="641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088" name="Text Box 24"/>
            <p:cNvSpPr txBox="1">
              <a:spLocks noChangeArrowheads="1"/>
            </p:cNvSpPr>
            <p:nvPr/>
          </p:nvSpPr>
          <p:spPr bwMode="auto">
            <a:xfrm>
              <a:off x="272" y="3826"/>
              <a:ext cx="1236" cy="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>
                  <a:solidFill>
                    <a:srgbClr val="660066"/>
                  </a:solidFill>
                  <a:latin typeface="Tahoma" pitchFamily="34" charset="0"/>
                </a:rPr>
                <a:t>www.publicverdict.org</a:t>
              </a:r>
              <a:endParaRPr lang="ru-RU" sz="1000" b="1">
                <a:solidFill>
                  <a:srgbClr val="660066"/>
                </a:solidFill>
                <a:latin typeface="Tahoma" pitchFamily="34" charset="0"/>
              </a:endParaRPr>
            </a:p>
            <a:p>
              <a:r>
                <a:rPr lang="en-US" sz="1000">
                  <a:solidFill>
                    <a:srgbClr val="4D4D4D"/>
                  </a:solidFill>
                  <a:latin typeface="Tahoma" pitchFamily="34" charset="0"/>
                </a:rPr>
                <a:t>e</a:t>
              </a:r>
              <a:r>
                <a:rPr lang="ru-RU" sz="1000">
                  <a:solidFill>
                    <a:srgbClr val="4D4D4D"/>
                  </a:solidFill>
                  <a:latin typeface="Tahoma" pitchFamily="34" charset="0"/>
                </a:rPr>
                <a:t>-mail: info@</a:t>
              </a:r>
              <a:r>
                <a:rPr lang="en-US" sz="1000">
                  <a:solidFill>
                    <a:srgbClr val="4D4D4D"/>
                  </a:solidFill>
                  <a:latin typeface="Tahoma" pitchFamily="34" charset="0"/>
                </a:rPr>
                <a:t>publicverdict</a:t>
              </a:r>
              <a:r>
                <a:rPr lang="ru-RU" sz="1000">
                  <a:solidFill>
                    <a:srgbClr val="4D4D4D"/>
                  </a:solidFill>
                  <a:latin typeface="Tahoma" pitchFamily="34" charset="0"/>
                </a:rPr>
                <a:t>.</a:t>
              </a:r>
              <a:r>
                <a:rPr lang="en-US" sz="1000">
                  <a:solidFill>
                    <a:srgbClr val="4D4D4D"/>
                  </a:solidFill>
                  <a:latin typeface="Tahoma" pitchFamily="34" charset="0"/>
                </a:rPr>
                <a:t>org</a:t>
              </a:r>
              <a:endParaRPr lang="ru-RU" sz="1000">
                <a:solidFill>
                  <a:srgbClr val="4D4D4D"/>
                </a:solidFill>
                <a:latin typeface="Tahoma" pitchFamily="34" charset="0"/>
              </a:endParaRPr>
            </a:p>
            <a:p>
              <a:r>
                <a:rPr lang="ru-RU" sz="1000">
                  <a:solidFill>
                    <a:srgbClr val="4D4D4D"/>
                  </a:solidFill>
                  <a:latin typeface="Tahoma" pitchFamily="34" charset="0"/>
                </a:rPr>
                <a:t>Тел</a:t>
              </a:r>
              <a:r>
                <a:rPr lang="en-US" sz="1000">
                  <a:solidFill>
                    <a:srgbClr val="4D4D4D"/>
                  </a:solidFill>
                  <a:latin typeface="Tahoma" pitchFamily="34" charset="0"/>
                </a:rPr>
                <a:t>/</a:t>
              </a:r>
              <a:r>
                <a:rPr lang="ru-RU" sz="1000">
                  <a:solidFill>
                    <a:srgbClr val="4D4D4D"/>
                  </a:solidFill>
                  <a:latin typeface="Tahoma" pitchFamily="34" charset="0"/>
                </a:rPr>
                <a:t>факс: </a:t>
              </a:r>
              <a:r>
                <a:rPr lang="en-US" sz="1000">
                  <a:solidFill>
                    <a:srgbClr val="4D4D4D"/>
                  </a:solidFill>
                  <a:latin typeface="Tahoma" pitchFamily="34" charset="0"/>
                </a:rPr>
                <a:t>+7 </a:t>
              </a:r>
              <a:r>
                <a:rPr lang="ru-RU" sz="1000">
                  <a:solidFill>
                    <a:srgbClr val="4D4D4D"/>
                  </a:solidFill>
                  <a:latin typeface="Tahoma" pitchFamily="34" charset="0"/>
                </a:rPr>
                <a:t>(495) 917-23-89</a:t>
              </a:r>
            </a:p>
          </p:txBody>
        </p:sp>
        <p:sp>
          <p:nvSpPr>
            <p:cNvPr id="3089" name="Rectangle 25"/>
            <p:cNvSpPr>
              <a:spLocks noChangeArrowheads="1"/>
            </p:cNvSpPr>
            <p:nvPr/>
          </p:nvSpPr>
          <p:spPr bwMode="auto">
            <a:xfrm flipH="1" flipV="1">
              <a:off x="1460" y="3839"/>
              <a:ext cx="51" cy="317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090" name="Text Box 26"/>
            <p:cNvSpPr txBox="1">
              <a:spLocks noChangeArrowheads="1"/>
            </p:cNvSpPr>
            <p:nvPr/>
          </p:nvSpPr>
          <p:spPr bwMode="auto">
            <a:xfrm>
              <a:off x="1771" y="3748"/>
              <a:ext cx="398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endParaRPr lang="ru-RU" sz="1000">
                <a:solidFill>
                  <a:srgbClr val="5F5F5F"/>
                </a:solidFill>
                <a:latin typeface="Tahoma" pitchFamily="34" charset="0"/>
              </a:endParaRPr>
            </a:p>
          </p:txBody>
        </p:sp>
      </p:grpSp>
      <p:grpSp>
        <p:nvGrpSpPr>
          <p:cNvPr id="3076" name="Group 21"/>
          <p:cNvGrpSpPr>
            <a:grpSpLocks/>
          </p:cNvGrpSpPr>
          <p:nvPr/>
        </p:nvGrpSpPr>
        <p:grpSpPr bwMode="auto">
          <a:xfrm>
            <a:off x="0" y="0"/>
            <a:ext cx="9144000" cy="1520825"/>
            <a:chOff x="0" y="0"/>
            <a:chExt cx="5760" cy="958"/>
          </a:xfrm>
        </p:grpSpPr>
        <p:sp>
          <p:nvSpPr>
            <p:cNvPr id="3078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476" cy="958"/>
            </a:xfrm>
            <a:prstGeom prst="rect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8E8E8E">
                    <a:alpha val="57001"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9" name="Rectangle 6"/>
            <p:cNvSpPr>
              <a:spLocks noChangeArrowheads="1"/>
            </p:cNvSpPr>
            <p:nvPr/>
          </p:nvSpPr>
          <p:spPr bwMode="auto">
            <a:xfrm>
              <a:off x="0" y="865"/>
              <a:ext cx="476" cy="4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0" name="Rectangle 7"/>
            <p:cNvSpPr>
              <a:spLocks noChangeArrowheads="1"/>
            </p:cNvSpPr>
            <p:nvPr/>
          </p:nvSpPr>
          <p:spPr bwMode="auto">
            <a:xfrm>
              <a:off x="0" y="776"/>
              <a:ext cx="476" cy="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1" name="Rectangle 8"/>
            <p:cNvSpPr>
              <a:spLocks noChangeArrowheads="1"/>
            </p:cNvSpPr>
            <p:nvPr/>
          </p:nvSpPr>
          <p:spPr bwMode="auto">
            <a:xfrm>
              <a:off x="0" y="689"/>
              <a:ext cx="476" cy="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2" name="Rectangle 9"/>
            <p:cNvSpPr>
              <a:spLocks noChangeArrowheads="1"/>
            </p:cNvSpPr>
            <p:nvPr/>
          </p:nvSpPr>
          <p:spPr bwMode="auto">
            <a:xfrm rot="5400000" flipH="1">
              <a:off x="2928" y="-2452"/>
              <a:ext cx="380" cy="5284"/>
            </a:xfrm>
            <a:prstGeom prst="rect">
              <a:avLst/>
            </a:prstGeom>
            <a:solidFill>
              <a:srgbClr val="660066">
                <a:alpha val="43137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3" name="Text Box 10"/>
            <p:cNvSpPr txBox="1">
              <a:spLocks noChangeArrowheads="1"/>
            </p:cNvSpPr>
            <p:nvPr/>
          </p:nvSpPr>
          <p:spPr bwMode="auto">
            <a:xfrm>
              <a:off x="1618" y="0"/>
              <a:ext cx="4142" cy="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ru-RU" sz="1000" b="1">
                  <a:solidFill>
                    <a:schemeClr val="bg1"/>
                  </a:solidFill>
                  <a:latin typeface="Tahoma" pitchFamily="34" charset="0"/>
                </a:rPr>
                <a:t>Проект: «Поддержка реформы системы оценки работы милиции в России через исследование, адвокацию и взаимодействие с гражданским обществом»</a:t>
              </a:r>
            </a:p>
            <a:p>
              <a:pPr algn="r"/>
              <a:r>
                <a:rPr lang="ru-RU" sz="1000" b="1">
                  <a:solidFill>
                    <a:schemeClr val="bg1"/>
                  </a:solidFill>
                  <a:latin typeface="Tahoma" pitchFamily="34" charset="0"/>
                </a:rPr>
                <a:t> </a:t>
              </a:r>
            </a:p>
          </p:txBody>
        </p:sp>
        <p:sp>
          <p:nvSpPr>
            <p:cNvPr id="3084" name="Rectangle 11"/>
            <p:cNvSpPr>
              <a:spLocks noChangeArrowheads="1"/>
            </p:cNvSpPr>
            <p:nvPr/>
          </p:nvSpPr>
          <p:spPr bwMode="auto">
            <a:xfrm rot="-5400000">
              <a:off x="2963" y="-2107"/>
              <a:ext cx="309" cy="5284"/>
            </a:xfrm>
            <a:prstGeom prst="rect">
              <a:avLst/>
            </a:prstGeom>
            <a:gradFill rotWithShape="1">
              <a:gsLst>
                <a:gs pos="0">
                  <a:schemeClr val="bg2">
                    <a:alpha val="15999"/>
                  </a:schemeClr>
                </a:gs>
                <a:gs pos="100000">
                  <a:schemeClr val="bg2">
                    <a:alpha val="21999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" name="Text Box 12"/>
            <p:cNvSpPr txBox="1">
              <a:spLocks noChangeArrowheads="1"/>
            </p:cNvSpPr>
            <p:nvPr/>
          </p:nvSpPr>
          <p:spPr bwMode="auto">
            <a:xfrm>
              <a:off x="2709" y="458"/>
              <a:ext cx="305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ru-RU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ahoma" pitchFamily="34" charset="0"/>
                  <a:cs typeface="Tahoma" pitchFamily="34" charset="0"/>
                </a:rPr>
                <a:t>Оценка деятельности полиции в Англии и Уэльсе</a:t>
              </a:r>
            </a:p>
          </p:txBody>
        </p:sp>
        <p:pic>
          <p:nvPicPr>
            <p:cNvPr id="3086" name="Picture 13"/>
            <p:cNvPicPr>
              <a:picLocks noChangeAspect="1" noChangeArrowheads="1"/>
            </p:cNvPicPr>
            <p:nvPr/>
          </p:nvPicPr>
          <p:blipFill>
            <a:blip r:embed="rId2" cstate="print">
              <a:lum contrast="-48000"/>
            </a:blip>
            <a:srcRect/>
            <a:stretch>
              <a:fillRect/>
            </a:stretch>
          </p:blipFill>
          <p:spPr bwMode="auto">
            <a:xfrm>
              <a:off x="0" y="380"/>
              <a:ext cx="476" cy="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7" name="Text Box 26"/>
          <p:cNvSpPr txBox="1">
            <a:spLocks noChangeArrowheads="1"/>
          </p:cNvSpPr>
          <p:nvPr/>
        </p:nvSpPr>
        <p:spPr bwMode="auto">
          <a:xfrm>
            <a:off x="2811463" y="5984875"/>
            <a:ext cx="6332537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1000">
                <a:solidFill>
                  <a:srgbClr val="5F5F5F"/>
                </a:solidFill>
                <a:latin typeface="Tahoma" pitchFamily="34" charset="0"/>
              </a:rPr>
              <a:t>Семинар «</a:t>
            </a:r>
            <a:r>
              <a:rPr lang="ru-RU" sz="1000" b="1">
                <a:solidFill>
                  <a:srgbClr val="660066"/>
                </a:solidFill>
                <a:latin typeface="Tahoma" pitchFamily="34" charset="0"/>
              </a:rPr>
              <a:t>Подходы к организации системы оценки работы милиции</a:t>
            </a:r>
            <a:r>
              <a:rPr lang="ru-RU" sz="1000">
                <a:solidFill>
                  <a:srgbClr val="5F5F5F"/>
                </a:solidFill>
                <a:latin typeface="Tahoma" pitchFamily="34" charset="0"/>
              </a:rPr>
              <a:t>»</a:t>
            </a:r>
          </a:p>
          <a:p>
            <a:pPr algn="r"/>
            <a:r>
              <a:rPr lang="ru-RU" sz="1000">
                <a:solidFill>
                  <a:srgbClr val="5F5F5F"/>
                </a:solidFill>
                <a:latin typeface="Tahoma" pitchFamily="34" charset="0"/>
              </a:rPr>
              <a:t>Материал подготовлен  – Титков А.</a:t>
            </a:r>
          </a:p>
          <a:p>
            <a:pPr algn="r"/>
            <a:r>
              <a:rPr lang="ru-RU" sz="1000">
                <a:solidFill>
                  <a:srgbClr val="5F5F5F"/>
                </a:solidFill>
                <a:latin typeface="Tahoma" pitchFamily="34" charset="0"/>
              </a:rPr>
              <a:t>Фонд «Общественный вердикт» (Москва, Россия)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9"/>
          <p:cNvSpPr txBox="1">
            <a:spLocks noChangeArrowheads="1"/>
          </p:cNvSpPr>
          <p:nvPr/>
        </p:nvSpPr>
        <p:spPr bwMode="auto">
          <a:xfrm>
            <a:off x="611188" y="1639888"/>
            <a:ext cx="7885112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200"/>
              </a:spcAft>
            </a:pPr>
            <a:r>
              <a:rPr lang="ru-RU" sz="1600" b="1">
                <a:latin typeface="Calibri" pitchFamily="34" charset="0"/>
              </a:rPr>
              <a:t> </a:t>
            </a:r>
            <a:r>
              <a:rPr lang="ru-RU" sz="1400" b="1">
                <a:solidFill>
                  <a:srgbClr val="5F5F5F"/>
                </a:solidFill>
                <a:latin typeface="Verdana" pitchFamily="34" charset="0"/>
              </a:rPr>
              <a:t>ПОЛИЦИЯ В АНГЛИИ И УЭЛЬСЕ: ОРГАНИЗАЦИЯ РАБОТЫ (2)</a:t>
            </a:r>
          </a:p>
          <a:p>
            <a:r>
              <a:rPr lang="ru-RU" sz="1600">
                <a:latin typeface="Calibri" pitchFamily="34" charset="0"/>
              </a:rPr>
              <a:t>В составе территориальных подразделений (констебльств):</a:t>
            </a:r>
          </a:p>
          <a:p>
            <a:r>
              <a:rPr lang="ru-RU" sz="1600">
                <a:latin typeface="Calibri" pitchFamily="34" charset="0"/>
              </a:rPr>
              <a:t>- базовые командные единицы («райотделы») по главе с суперинтендатами;</a:t>
            </a:r>
          </a:p>
          <a:p>
            <a:r>
              <a:rPr lang="ru-RU" sz="1600">
                <a:latin typeface="Calibri" pitchFamily="34" charset="0"/>
              </a:rPr>
              <a:t>- местные полицейские части;</a:t>
            </a:r>
          </a:p>
          <a:p>
            <a:r>
              <a:rPr lang="ru-RU" sz="1600">
                <a:latin typeface="Calibri" pitchFamily="34" charset="0"/>
              </a:rPr>
              <a:t>- отраслевые подразделения на уровне констебльств и базовых командных единиц</a:t>
            </a:r>
          </a:p>
          <a:p>
            <a:r>
              <a:rPr lang="ru-RU" sz="1600">
                <a:latin typeface="Calibri" pitchFamily="34" charset="0"/>
              </a:rPr>
              <a:t> </a:t>
            </a:r>
          </a:p>
          <a:p>
            <a:r>
              <a:rPr lang="ru-RU" sz="1600">
                <a:latin typeface="Calibri" pitchFamily="34" charset="0"/>
              </a:rPr>
              <a:t>Полномочия МВД (</a:t>
            </a:r>
            <a:r>
              <a:rPr lang="en-US" sz="1600">
                <a:latin typeface="Calibri" pitchFamily="34" charset="0"/>
              </a:rPr>
              <a:t>Home Office</a:t>
            </a:r>
            <a:r>
              <a:rPr lang="ru-RU" sz="1600">
                <a:latin typeface="Calibri" pitchFamily="34" charset="0"/>
              </a:rPr>
              <a:t>):</a:t>
            </a:r>
          </a:p>
          <a:p>
            <a:r>
              <a:rPr lang="ru-RU" sz="1600">
                <a:latin typeface="Calibri" pitchFamily="34" charset="0"/>
              </a:rPr>
              <a:t>- задачи полиции на год, целевые нормативы;</a:t>
            </a:r>
          </a:p>
          <a:p>
            <a:r>
              <a:rPr lang="ru-RU" sz="1600">
                <a:latin typeface="Calibri" pitchFamily="34" charset="0"/>
              </a:rPr>
              <a:t>- нормативное регулирование (кодексы)</a:t>
            </a:r>
          </a:p>
          <a:p>
            <a:r>
              <a:rPr lang="ru-RU" sz="1600">
                <a:latin typeface="Calibri" pitchFamily="34" charset="0"/>
              </a:rPr>
              <a:t>- минимальные бюджеты </a:t>
            </a:r>
          </a:p>
          <a:p>
            <a:r>
              <a:rPr lang="ru-RU" sz="1600">
                <a:latin typeface="Calibri" pitchFamily="34" charset="0"/>
              </a:rPr>
              <a:t>- «антикризисный менеджмент» полицейских управлений</a:t>
            </a:r>
          </a:p>
        </p:txBody>
      </p:sp>
      <p:grpSp>
        <p:nvGrpSpPr>
          <p:cNvPr id="4099" name="Group 22"/>
          <p:cNvGrpSpPr>
            <a:grpSpLocks/>
          </p:cNvGrpSpPr>
          <p:nvPr/>
        </p:nvGrpSpPr>
        <p:grpSpPr bwMode="auto">
          <a:xfrm>
            <a:off x="0" y="5840413"/>
            <a:ext cx="9144000" cy="1017587"/>
            <a:chOff x="0" y="3679"/>
            <a:chExt cx="5760" cy="641"/>
          </a:xfrm>
        </p:grpSpPr>
        <p:sp>
          <p:nvSpPr>
            <p:cNvPr id="4111" name="Rectangle 23"/>
            <p:cNvSpPr>
              <a:spLocks noChangeArrowheads="1"/>
            </p:cNvSpPr>
            <p:nvPr/>
          </p:nvSpPr>
          <p:spPr bwMode="auto">
            <a:xfrm>
              <a:off x="0" y="3679"/>
              <a:ext cx="5760" cy="641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112" name="Text Box 24"/>
            <p:cNvSpPr txBox="1">
              <a:spLocks noChangeArrowheads="1"/>
            </p:cNvSpPr>
            <p:nvPr/>
          </p:nvSpPr>
          <p:spPr bwMode="auto">
            <a:xfrm>
              <a:off x="272" y="3826"/>
              <a:ext cx="1236" cy="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>
                  <a:solidFill>
                    <a:srgbClr val="660066"/>
                  </a:solidFill>
                  <a:latin typeface="Tahoma" pitchFamily="34" charset="0"/>
                </a:rPr>
                <a:t>www.publicverdict.org</a:t>
              </a:r>
              <a:endParaRPr lang="ru-RU" sz="1000" b="1">
                <a:solidFill>
                  <a:srgbClr val="660066"/>
                </a:solidFill>
                <a:latin typeface="Tahoma" pitchFamily="34" charset="0"/>
              </a:endParaRPr>
            </a:p>
            <a:p>
              <a:r>
                <a:rPr lang="en-US" sz="1000">
                  <a:solidFill>
                    <a:srgbClr val="4D4D4D"/>
                  </a:solidFill>
                  <a:latin typeface="Tahoma" pitchFamily="34" charset="0"/>
                </a:rPr>
                <a:t>e</a:t>
              </a:r>
              <a:r>
                <a:rPr lang="ru-RU" sz="1000">
                  <a:solidFill>
                    <a:srgbClr val="4D4D4D"/>
                  </a:solidFill>
                  <a:latin typeface="Tahoma" pitchFamily="34" charset="0"/>
                </a:rPr>
                <a:t>-mail: info@</a:t>
              </a:r>
              <a:r>
                <a:rPr lang="en-US" sz="1000">
                  <a:solidFill>
                    <a:srgbClr val="4D4D4D"/>
                  </a:solidFill>
                  <a:latin typeface="Tahoma" pitchFamily="34" charset="0"/>
                </a:rPr>
                <a:t>publicverdict</a:t>
              </a:r>
              <a:r>
                <a:rPr lang="ru-RU" sz="1000">
                  <a:solidFill>
                    <a:srgbClr val="4D4D4D"/>
                  </a:solidFill>
                  <a:latin typeface="Tahoma" pitchFamily="34" charset="0"/>
                </a:rPr>
                <a:t>.</a:t>
              </a:r>
              <a:r>
                <a:rPr lang="en-US" sz="1000">
                  <a:solidFill>
                    <a:srgbClr val="4D4D4D"/>
                  </a:solidFill>
                  <a:latin typeface="Tahoma" pitchFamily="34" charset="0"/>
                </a:rPr>
                <a:t>org</a:t>
              </a:r>
              <a:endParaRPr lang="ru-RU" sz="1000">
                <a:solidFill>
                  <a:srgbClr val="4D4D4D"/>
                </a:solidFill>
                <a:latin typeface="Tahoma" pitchFamily="34" charset="0"/>
              </a:endParaRPr>
            </a:p>
            <a:p>
              <a:r>
                <a:rPr lang="ru-RU" sz="1000">
                  <a:solidFill>
                    <a:srgbClr val="4D4D4D"/>
                  </a:solidFill>
                  <a:latin typeface="Tahoma" pitchFamily="34" charset="0"/>
                </a:rPr>
                <a:t>Тел</a:t>
              </a:r>
              <a:r>
                <a:rPr lang="en-US" sz="1000">
                  <a:solidFill>
                    <a:srgbClr val="4D4D4D"/>
                  </a:solidFill>
                  <a:latin typeface="Tahoma" pitchFamily="34" charset="0"/>
                </a:rPr>
                <a:t>/</a:t>
              </a:r>
              <a:r>
                <a:rPr lang="ru-RU" sz="1000">
                  <a:solidFill>
                    <a:srgbClr val="4D4D4D"/>
                  </a:solidFill>
                  <a:latin typeface="Tahoma" pitchFamily="34" charset="0"/>
                </a:rPr>
                <a:t>факс: </a:t>
              </a:r>
              <a:r>
                <a:rPr lang="en-US" sz="1000">
                  <a:solidFill>
                    <a:srgbClr val="4D4D4D"/>
                  </a:solidFill>
                  <a:latin typeface="Tahoma" pitchFamily="34" charset="0"/>
                </a:rPr>
                <a:t>+7 </a:t>
              </a:r>
              <a:r>
                <a:rPr lang="ru-RU" sz="1000">
                  <a:solidFill>
                    <a:srgbClr val="4D4D4D"/>
                  </a:solidFill>
                  <a:latin typeface="Tahoma" pitchFamily="34" charset="0"/>
                </a:rPr>
                <a:t>(495) 917-23-89</a:t>
              </a:r>
            </a:p>
          </p:txBody>
        </p:sp>
        <p:sp>
          <p:nvSpPr>
            <p:cNvPr id="4113" name="Rectangle 25"/>
            <p:cNvSpPr>
              <a:spLocks noChangeArrowheads="1"/>
            </p:cNvSpPr>
            <p:nvPr/>
          </p:nvSpPr>
          <p:spPr bwMode="auto">
            <a:xfrm flipH="1" flipV="1">
              <a:off x="1460" y="3839"/>
              <a:ext cx="51" cy="317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114" name="Text Box 26"/>
            <p:cNvSpPr txBox="1">
              <a:spLocks noChangeArrowheads="1"/>
            </p:cNvSpPr>
            <p:nvPr/>
          </p:nvSpPr>
          <p:spPr bwMode="auto">
            <a:xfrm>
              <a:off x="1771" y="3748"/>
              <a:ext cx="398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endParaRPr lang="ru-RU" sz="1000">
                <a:solidFill>
                  <a:srgbClr val="5F5F5F"/>
                </a:solidFill>
                <a:latin typeface="Tahoma" pitchFamily="34" charset="0"/>
              </a:endParaRPr>
            </a:p>
          </p:txBody>
        </p:sp>
      </p:grpSp>
      <p:grpSp>
        <p:nvGrpSpPr>
          <p:cNvPr id="4100" name="Group 21"/>
          <p:cNvGrpSpPr>
            <a:grpSpLocks/>
          </p:cNvGrpSpPr>
          <p:nvPr/>
        </p:nvGrpSpPr>
        <p:grpSpPr bwMode="auto">
          <a:xfrm>
            <a:off x="0" y="0"/>
            <a:ext cx="9144000" cy="1520825"/>
            <a:chOff x="0" y="0"/>
            <a:chExt cx="5760" cy="958"/>
          </a:xfrm>
        </p:grpSpPr>
        <p:sp>
          <p:nvSpPr>
            <p:cNvPr id="410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476" cy="958"/>
            </a:xfrm>
            <a:prstGeom prst="rect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8E8E8E">
                    <a:alpha val="57001"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3" name="Rectangle 6"/>
            <p:cNvSpPr>
              <a:spLocks noChangeArrowheads="1"/>
            </p:cNvSpPr>
            <p:nvPr/>
          </p:nvSpPr>
          <p:spPr bwMode="auto">
            <a:xfrm>
              <a:off x="0" y="865"/>
              <a:ext cx="476" cy="4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4" name="Rectangle 7"/>
            <p:cNvSpPr>
              <a:spLocks noChangeArrowheads="1"/>
            </p:cNvSpPr>
            <p:nvPr/>
          </p:nvSpPr>
          <p:spPr bwMode="auto">
            <a:xfrm>
              <a:off x="0" y="776"/>
              <a:ext cx="476" cy="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5" name="Rectangle 8"/>
            <p:cNvSpPr>
              <a:spLocks noChangeArrowheads="1"/>
            </p:cNvSpPr>
            <p:nvPr/>
          </p:nvSpPr>
          <p:spPr bwMode="auto">
            <a:xfrm>
              <a:off x="0" y="689"/>
              <a:ext cx="476" cy="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6" name="Rectangle 9"/>
            <p:cNvSpPr>
              <a:spLocks noChangeArrowheads="1"/>
            </p:cNvSpPr>
            <p:nvPr/>
          </p:nvSpPr>
          <p:spPr bwMode="auto">
            <a:xfrm rot="5400000" flipH="1">
              <a:off x="2928" y="-2452"/>
              <a:ext cx="380" cy="5284"/>
            </a:xfrm>
            <a:prstGeom prst="rect">
              <a:avLst/>
            </a:prstGeom>
            <a:solidFill>
              <a:srgbClr val="660066">
                <a:alpha val="43137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7" name="Text Box 10"/>
            <p:cNvSpPr txBox="1">
              <a:spLocks noChangeArrowheads="1"/>
            </p:cNvSpPr>
            <p:nvPr/>
          </p:nvSpPr>
          <p:spPr bwMode="auto">
            <a:xfrm>
              <a:off x="1618" y="0"/>
              <a:ext cx="4142" cy="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ru-RU" sz="1000" b="1">
                  <a:solidFill>
                    <a:schemeClr val="bg1"/>
                  </a:solidFill>
                  <a:latin typeface="Tahoma" pitchFamily="34" charset="0"/>
                </a:rPr>
                <a:t>Проект: «Поддержка реформы системы оценки работы милиции в России через исследование, адвокацию и взаимодействие с гражданским обществом»</a:t>
              </a:r>
            </a:p>
            <a:p>
              <a:pPr algn="r"/>
              <a:r>
                <a:rPr lang="ru-RU" sz="1000" b="1">
                  <a:solidFill>
                    <a:schemeClr val="bg1"/>
                  </a:solidFill>
                  <a:latin typeface="Tahoma" pitchFamily="34" charset="0"/>
                </a:rPr>
                <a:t> </a:t>
              </a:r>
            </a:p>
          </p:txBody>
        </p:sp>
        <p:sp>
          <p:nvSpPr>
            <p:cNvPr id="4108" name="Rectangle 11"/>
            <p:cNvSpPr>
              <a:spLocks noChangeArrowheads="1"/>
            </p:cNvSpPr>
            <p:nvPr/>
          </p:nvSpPr>
          <p:spPr bwMode="auto">
            <a:xfrm rot="-5400000">
              <a:off x="2963" y="-2107"/>
              <a:ext cx="309" cy="5284"/>
            </a:xfrm>
            <a:prstGeom prst="rect">
              <a:avLst/>
            </a:prstGeom>
            <a:gradFill rotWithShape="1">
              <a:gsLst>
                <a:gs pos="0">
                  <a:schemeClr val="bg2">
                    <a:alpha val="15999"/>
                  </a:schemeClr>
                </a:gs>
                <a:gs pos="100000">
                  <a:schemeClr val="bg2">
                    <a:alpha val="21999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" name="Text Box 12"/>
            <p:cNvSpPr txBox="1">
              <a:spLocks noChangeArrowheads="1"/>
            </p:cNvSpPr>
            <p:nvPr/>
          </p:nvSpPr>
          <p:spPr bwMode="auto">
            <a:xfrm>
              <a:off x="2709" y="458"/>
              <a:ext cx="305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ru-RU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ahoma" pitchFamily="34" charset="0"/>
                  <a:cs typeface="Tahoma" pitchFamily="34" charset="0"/>
                </a:rPr>
                <a:t>Оценка деятельности полиции в Англии и Уэльсе</a:t>
              </a:r>
            </a:p>
          </p:txBody>
        </p:sp>
        <p:pic>
          <p:nvPicPr>
            <p:cNvPr id="4110" name="Picture 13"/>
            <p:cNvPicPr>
              <a:picLocks noChangeAspect="1" noChangeArrowheads="1"/>
            </p:cNvPicPr>
            <p:nvPr/>
          </p:nvPicPr>
          <p:blipFill>
            <a:blip r:embed="rId2" cstate="print">
              <a:lum contrast="-48000"/>
            </a:blip>
            <a:srcRect/>
            <a:stretch>
              <a:fillRect/>
            </a:stretch>
          </p:blipFill>
          <p:spPr bwMode="auto">
            <a:xfrm>
              <a:off x="0" y="380"/>
              <a:ext cx="476" cy="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01" name="Text Box 26"/>
          <p:cNvSpPr txBox="1">
            <a:spLocks noChangeArrowheads="1"/>
          </p:cNvSpPr>
          <p:nvPr/>
        </p:nvSpPr>
        <p:spPr bwMode="auto">
          <a:xfrm>
            <a:off x="2811463" y="5984875"/>
            <a:ext cx="6332537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1000">
                <a:solidFill>
                  <a:srgbClr val="5F5F5F"/>
                </a:solidFill>
                <a:latin typeface="Tahoma" pitchFamily="34" charset="0"/>
              </a:rPr>
              <a:t>Семинар «</a:t>
            </a:r>
            <a:r>
              <a:rPr lang="ru-RU" sz="1000" b="1">
                <a:solidFill>
                  <a:srgbClr val="660066"/>
                </a:solidFill>
                <a:latin typeface="Tahoma" pitchFamily="34" charset="0"/>
              </a:rPr>
              <a:t>Подходы к организации системы оценки работы милиции</a:t>
            </a:r>
            <a:r>
              <a:rPr lang="ru-RU" sz="1000">
                <a:solidFill>
                  <a:srgbClr val="5F5F5F"/>
                </a:solidFill>
                <a:latin typeface="Tahoma" pitchFamily="34" charset="0"/>
              </a:rPr>
              <a:t>»</a:t>
            </a:r>
          </a:p>
          <a:p>
            <a:pPr algn="r"/>
            <a:r>
              <a:rPr lang="ru-RU" sz="1000">
                <a:solidFill>
                  <a:srgbClr val="5F5F5F"/>
                </a:solidFill>
                <a:latin typeface="Tahoma" pitchFamily="34" charset="0"/>
              </a:rPr>
              <a:t>Материал подготовлен  – Титков А.</a:t>
            </a:r>
          </a:p>
          <a:p>
            <a:pPr algn="r"/>
            <a:r>
              <a:rPr lang="ru-RU" sz="1000">
                <a:solidFill>
                  <a:srgbClr val="5F5F5F"/>
                </a:solidFill>
                <a:latin typeface="Tahoma" pitchFamily="34" charset="0"/>
              </a:rPr>
              <a:t>Фонд «Общественный вердикт» (Москва, Россия)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9"/>
          <p:cNvSpPr txBox="1">
            <a:spLocks noChangeArrowheads="1"/>
          </p:cNvSpPr>
          <p:nvPr/>
        </p:nvSpPr>
        <p:spPr bwMode="auto">
          <a:xfrm>
            <a:off x="611188" y="1639888"/>
            <a:ext cx="7885112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5F5F5F"/>
                </a:solidFill>
                <a:latin typeface="Verdana" pitchFamily="34" charset="0"/>
              </a:rPr>
              <a:t>ХРОНИКА РЕФОРМЫ ПО НАПРАВЛЕНИЯМ (1)</a:t>
            </a:r>
          </a:p>
          <a:p>
            <a:r>
              <a:rPr lang="ru-RU" sz="1600">
                <a:latin typeface="Calibri" pitchFamily="34" charset="0"/>
              </a:rPr>
              <a:t> </a:t>
            </a:r>
          </a:p>
          <a:p>
            <a:pPr algn="ctr"/>
            <a:r>
              <a:rPr lang="ru-RU" sz="1600" b="1">
                <a:latin typeface="Calibri" pitchFamily="34" charset="0"/>
              </a:rPr>
              <a:t>- </a:t>
            </a:r>
            <a:r>
              <a:rPr lang="en-US" sz="1600" b="1">
                <a:latin typeface="Calibri" pitchFamily="34" charset="0"/>
              </a:rPr>
              <a:t>NEW PUBLIC MANAGEMENT</a:t>
            </a:r>
            <a:endParaRPr lang="ru-RU" sz="1600" b="1">
              <a:latin typeface="Calibri" pitchFamily="34" charset="0"/>
            </a:endParaRPr>
          </a:p>
          <a:p>
            <a:r>
              <a:rPr lang="ru-RU" sz="1600" b="1">
                <a:latin typeface="Calibri" pitchFamily="34" charset="0"/>
              </a:rPr>
              <a:t>Общая реформа административного управления (включая полицию)</a:t>
            </a:r>
          </a:p>
          <a:p>
            <a:r>
              <a:rPr lang="ru-RU" sz="1600">
                <a:latin typeface="Calibri" pitchFamily="34" charset="0"/>
              </a:rPr>
              <a:t>1990. Национальная программа качества обслуживания;</a:t>
            </a:r>
          </a:p>
          <a:p>
            <a:r>
              <a:rPr lang="ru-RU" sz="1600">
                <a:latin typeface="Calibri" pitchFamily="34" charset="0"/>
              </a:rPr>
              <a:t>1992. Показатели эффективности для местных органов власти;</a:t>
            </a:r>
          </a:p>
          <a:p>
            <a:r>
              <a:rPr lang="ru-RU" sz="1600">
                <a:latin typeface="Calibri" pitchFamily="34" charset="0"/>
              </a:rPr>
              <a:t>1999. Нормативные показатели наивысшей полезности</a:t>
            </a:r>
          </a:p>
          <a:p>
            <a:r>
              <a:rPr lang="ru-RU" sz="1600" b="1">
                <a:latin typeface="Calibri" pitchFamily="34" charset="0"/>
              </a:rPr>
              <a:t>Реформы в полиции</a:t>
            </a:r>
            <a:r>
              <a:rPr lang="ru-RU" sz="1600">
                <a:latin typeface="Calibri" pitchFamily="34" charset="0"/>
              </a:rPr>
              <a:t>:</a:t>
            </a:r>
          </a:p>
          <a:p>
            <a:r>
              <a:rPr lang="ru-RU" sz="1600">
                <a:latin typeface="Calibri" pitchFamily="34" charset="0"/>
              </a:rPr>
              <a:t>2001. Создано Подразделение стандартов работы полиции (анализирует, выявляет лучшие практики, распространяет передовой опыт, помогает отстающим);</a:t>
            </a:r>
          </a:p>
          <a:p>
            <a:r>
              <a:rPr lang="ru-RU" sz="1600">
                <a:latin typeface="Calibri" pitchFamily="34" charset="0"/>
              </a:rPr>
              <a:t>2002. Национальный план работы полиции (готовит МВД), трехлетние стратегические планы (готовят полицейские управления)</a:t>
            </a:r>
          </a:p>
          <a:p>
            <a:r>
              <a:rPr lang="ru-RU" sz="1600">
                <a:latin typeface="Calibri" pitchFamily="34" charset="0"/>
              </a:rPr>
              <a:t>2007. Национальное агентство по улучшению работы полиции (задача – переподготовка, информационное обеспечение и др.)</a:t>
            </a:r>
          </a:p>
          <a:p>
            <a:endParaRPr lang="ru-RU" sz="1600">
              <a:latin typeface="Calibri" pitchFamily="34" charset="0"/>
            </a:endParaRPr>
          </a:p>
        </p:txBody>
      </p:sp>
      <p:grpSp>
        <p:nvGrpSpPr>
          <p:cNvPr id="5123" name="Group 22"/>
          <p:cNvGrpSpPr>
            <a:grpSpLocks/>
          </p:cNvGrpSpPr>
          <p:nvPr/>
        </p:nvGrpSpPr>
        <p:grpSpPr bwMode="auto">
          <a:xfrm>
            <a:off x="0" y="5840413"/>
            <a:ext cx="9144000" cy="1017587"/>
            <a:chOff x="0" y="3679"/>
            <a:chExt cx="5760" cy="641"/>
          </a:xfrm>
        </p:grpSpPr>
        <p:sp>
          <p:nvSpPr>
            <p:cNvPr id="5135" name="Rectangle 23"/>
            <p:cNvSpPr>
              <a:spLocks noChangeArrowheads="1"/>
            </p:cNvSpPr>
            <p:nvPr/>
          </p:nvSpPr>
          <p:spPr bwMode="auto">
            <a:xfrm>
              <a:off x="0" y="3679"/>
              <a:ext cx="5760" cy="641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5136" name="Text Box 24"/>
            <p:cNvSpPr txBox="1">
              <a:spLocks noChangeArrowheads="1"/>
            </p:cNvSpPr>
            <p:nvPr/>
          </p:nvSpPr>
          <p:spPr bwMode="auto">
            <a:xfrm>
              <a:off x="272" y="3826"/>
              <a:ext cx="1236" cy="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>
                  <a:solidFill>
                    <a:srgbClr val="660066"/>
                  </a:solidFill>
                  <a:latin typeface="Tahoma" pitchFamily="34" charset="0"/>
                </a:rPr>
                <a:t>www.publicverdict.org</a:t>
              </a:r>
              <a:endParaRPr lang="ru-RU" sz="1000" b="1">
                <a:solidFill>
                  <a:srgbClr val="660066"/>
                </a:solidFill>
                <a:latin typeface="Tahoma" pitchFamily="34" charset="0"/>
              </a:endParaRPr>
            </a:p>
            <a:p>
              <a:r>
                <a:rPr lang="en-US" sz="1000">
                  <a:solidFill>
                    <a:srgbClr val="4D4D4D"/>
                  </a:solidFill>
                  <a:latin typeface="Tahoma" pitchFamily="34" charset="0"/>
                </a:rPr>
                <a:t>e</a:t>
              </a:r>
              <a:r>
                <a:rPr lang="ru-RU" sz="1000">
                  <a:solidFill>
                    <a:srgbClr val="4D4D4D"/>
                  </a:solidFill>
                  <a:latin typeface="Tahoma" pitchFamily="34" charset="0"/>
                </a:rPr>
                <a:t>-mail: info@</a:t>
              </a:r>
              <a:r>
                <a:rPr lang="en-US" sz="1000">
                  <a:solidFill>
                    <a:srgbClr val="4D4D4D"/>
                  </a:solidFill>
                  <a:latin typeface="Tahoma" pitchFamily="34" charset="0"/>
                </a:rPr>
                <a:t>publicverdict</a:t>
              </a:r>
              <a:r>
                <a:rPr lang="ru-RU" sz="1000">
                  <a:solidFill>
                    <a:srgbClr val="4D4D4D"/>
                  </a:solidFill>
                  <a:latin typeface="Tahoma" pitchFamily="34" charset="0"/>
                </a:rPr>
                <a:t>.</a:t>
              </a:r>
              <a:r>
                <a:rPr lang="en-US" sz="1000">
                  <a:solidFill>
                    <a:srgbClr val="4D4D4D"/>
                  </a:solidFill>
                  <a:latin typeface="Tahoma" pitchFamily="34" charset="0"/>
                </a:rPr>
                <a:t>org</a:t>
              </a:r>
              <a:endParaRPr lang="ru-RU" sz="1000">
                <a:solidFill>
                  <a:srgbClr val="4D4D4D"/>
                </a:solidFill>
                <a:latin typeface="Tahoma" pitchFamily="34" charset="0"/>
              </a:endParaRPr>
            </a:p>
            <a:p>
              <a:r>
                <a:rPr lang="ru-RU" sz="1000">
                  <a:solidFill>
                    <a:srgbClr val="4D4D4D"/>
                  </a:solidFill>
                  <a:latin typeface="Tahoma" pitchFamily="34" charset="0"/>
                </a:rPr>
                <a:t>Тел</a:t>
              </a:r>
              <a:r>
                <a:rPr lang="en-US" sz="1000">
                  <a:solidFill>
                    <a:srgbClr val="4D4D4D"/>
                  </a:solidFill>
                  <a:latin typeface="Tahoma" pitchFamily="34" charset="0"/>
                </a:rPr>
                <a:t>/</a:t>
              </a:r>
              <a:r>
                <a:rPr lang="ru-RU" sz="1000">
                  <a:solidFill>
                    <a:srgbClr val="4D4D4D"/>
                  </a:solidFill>
                  <a:latin typeface="Tahoma" pitchFamily="34" charset="0"/>
                </a:rPr>
                <a:t>факс: </a:t>
              </a:r>
              <a:r>
                <a:rPr lang="en-US" sz="1000">
                  <a:solidFill>
                    <a:srgbClr val="4D4D4D"/>
                  </a:solidFill>
                  <a:latin typeface="Tahoma" pitchFamily="34" charset="0"/>
                </a:rPr>
                <a:t>+7 </a:t>
              </a:r>
              <a:r>
                <a:rPr lang="ru-RU" sz="1000">
                  <a:solidFill>
                    <a:srgbClr val="4D4D4D"/>
                  </a:solidFill>
                  <a:latin typeface="Tahoma" pitchFamily="34" charset="0"/>
                </a:rPr>
                <a:t>(495) 917-23-89</a:t>
              </a:r>
            </a:p>
          </p:txBody>
        </p:sp>
        <p:sp>
          <p:nvSpPr>
            <p:cNvPr id="5137" name="Rectangle 25"/>
            <p:cNvSpPr>
              <a:spLocks noChangeArrowheads="1"/>
            </p:cNvSpPr>
            <p:nvPr/>
          </p:nvSpPr>
          <p:spPr bwMode="auto">
            <a:xfrm flipH="1" flipV="1">
              <a:off x="1460" y="3839"/>
              <a:ext cx="51" cy="317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5138" name="Text Box 26"/>
            <p:cNvSpPr txBox="1">
              <a:spLocks noChangeArrowheads="1"/>
            </p:cNvSpPr>
            <p:nvPr/>
          </p:nvSpPr>
          <p:spPr bwMode="auto">
            <a:xfrm>
              <a:off x="1771" y="3748"/>
              <a:ext cx="398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endParaRPr lang="ru-RU" sz="1000">
                <a:solidFill>
                  <a:srgbClr val="5F5F5F"/>
                </a:solidFill>
                <a:latin typeface="Tahoma" pitchFamily="34" charset="0"/>
              </a:endParaRPr>
            </a:p>
          </p:txBody>
        </p:sp>
      </p:grpSp>
      <p:grpSp>
        <p:nvGrpSpPr>
          <p:cNvPr id="5124" name="Group 21"/>
          <p:cNvGrpSpPr>
            <a:grpSpLocks/>
          </p:cNvGrpSpPr>
          <p:nvPr/>
        </p:nvGrpSpPr>
        <p:grpSpPr bwMode="auto">
          <a:xfrm>
            <a:off x="0" y="0"/>
            <a:ext cx="9144000" cy="1520825"/>
            <a:chOff x="0" y="0"/>
            <a:chExt cx="5760" cy="958"/>
          </a:xfrm>
        </p:grpSpPr>
        <p:sp>
          <p:nvSpPr>
            <p:cNvPr id="5126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476" cy="958"/>
            </a:xfrm>
            <a:prstGeom prst="rect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8E8E8E">
                    <a:alpha val="57001"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7" name="Rectangle 6"/>
            <p:cNvSpPr>
              <a:spLocks noChangeArrowheads="1"/>
            </p:cNvSpPr>
            <p:nvPr/>
          </p:nvSpPr>
          <p:spPr bwMode="auto">
            <a:xfrm>
              <a:off x="0" y="865"/>
              <a:ext cx="476" cy="4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8" name="Rectangle 7"/>
            <p:cNvSpPr>
              <a:spLocks noChangeArrowheads="1"/>
            </p:cNvSpPr>
            <p:nvPr/>
          </p:nvSpPr>
          <p:spPr bwMode="auto">
            <a:xfrm>
              <a:off x="0" y="776"/>
              <a:ext cx="476" cy="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9" name="Rectangle 8"/>
            <p:cNvSpPr>
              <a:spLocks noChangeArrowheads="1"/>
            </p:cNvSpPr>
            <p:nvPr/>
          </p:nvSpPr>
          <p:spPr bwMode="auto">
            <a:xfrm>
              <a:off x="0" y="689"/>
              <a:ext cx="476" cy="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30" name="Rectangle 9"/>
            <p:cNvSpPr>
              <a:spLocks noChangeArrowheads="1"/>
            </p:cNvSpPr>
            <p:nvPr/>
          </p:nvSpPr>
          <p:spPr bwMode="auto">
            <a:xfrm rot="5400000" flipH="1">
              <a:off x="2928" y="-2452"/>
              <a:ext cx="380" cy="5284"/>
            </a:xfrm>
            <a:prstGeom prst="rect">
              <a:avLst/>
            </a:prstGeom>
            <a:solidFill>
              <a:srgbClr val="660066">
                <a:alpha val="43137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31" name="Text Box 10"/>
            <p:cNvSpPr txBox="1">
              <a:spLocks noChangeArrowheads="1"/>
            </p:cNvSpPr>
            <p:nvPr/>
          </p:nvSpPr>
          <p:spPr bwMode="auto">
            <a:xfrm>
              <a:off x="1618" y="0"/>
              <a:ext cx="4142" cy="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ru-RU" sz="1000" b="1">
                  <a:solidFill>
                    <a:schemeClr val="bg1"/>
                  </a:solidFill>
                  <a:latin typeface="Tahoma" pitchFamily="34" charset="0"/>
                </a:rPr>
                <a:t>Проект: «Поддержка реформы системы оценки работы милиции в России через исследование, адвокацию и взаимодействие с гражданским обществом»</a:t>
              </a:r>
            </a:p>
            <a:p>
              <a:pPr algn="r"/>
              <a:r>
                <a:rPr lang="ru-RU" sz="1000" b="1">
                  <a:solidFill>
                    <a:schemeClr val="bg1"/>
                  </a:solidFill>
                  <a:latin typeface="Tahoma" pitchFamily="34" charset="0"/>
                </a:rPr>
                <a:t> </a:t>
              </a:r>
            </a:p>
          </p:txBody>
        </p:sp>
        <p:sp>
          <p:nvSpPr>
            <p:cNvPr id="5132" name="Rectangle 11"/>
            <p:cNvSpPr>
              <a:spLocks noChangeArrowheads="1"/>
            </p:cNvSpPr>
            <p:nvPr/>
          </p:nvSpPr>
          <p:spPr bwMode="auto">
            <a:xfrm rot="-5400000">
              <a:off x="2963" y="-2107"/>
              <a:ext cx="309" cy="5284"/>
            </a:xfrm>
            <a:prstGeom prst="rect">
              <a:avLst/>
            </a:prstGeom>
            <a:gradFill rotWithShape="1">
              <a:gsLst>
                <a:gs pos="0">
                  <a:schemeClr val="bg2">
                    <a:alpha val="15999"/>
                  </a:schemeClr>
                </a:gs>
                <a:gs pos="100000">
                  <a:schemeClr val="bg2">
                    <a:alpha val="21999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" name="Text Box 12"/>
            <p:cNvSpPr txBox="1">
              <a:spLocks noChangeArrowheads="1"/>
            </p:cNvSpPr>
            <p:nvPr/>
          </p:nvSpPr>
          <p:spPr bwMode="auto">
            <a:xfrm>
              <a:off x="2709" y="458"/>
              <a:ext cx="305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ru-RU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ahoma" pitchFamily="34" charset="0"/>
                  <a:cs typeface="Tahoma" pitchFamily="34" charset="0"/>
                </a:rPr>
                <a:t>Оценка деятельности полиции в Англии и Уэльсе</a:t>
              </a:r>
            </a:p>
          </p:txBody>
        </p:sp>
        <p:pic>
          <p:nvPicPr>
            <p:cNvPr id="5134" name="Picture 13"/>
            <p:cNvPicPr>
              <a:picLocks noChangeAspect="1" noChangeArrowheads="1"/>
            </p:cNvPicPr>
            <p:nvPr/>
          </p:nvPicPr>
          <p:blipFill>
            <a:blip r:embed="rId2" cstate="print">
              <a:lum contrast="-48000"/>
            </a:blip>
            <a:srcRect/>
            <a:stretch>
              <a:fillRect/>
            </a:stretch>
          </p:blipFill>
          <p:spPr bwMode="auto">
            <a:xfrm>
              <a:off x="0" y="380"/>
              <a:ext cx="476" cy="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125" name="Text Box 26"/>
          <p:cNvSpPr txBox="1">
            <a:spLocks noChangeArrowheads="1"/>
          </p:cNvSpPr>
          <p:nvPr/>
        </p:nvSpPr>
        <p:spPr bwMode="auto">
          <a:xfrm>
            <a:off x="2811463" y="5984875"/>
            <a:ext cx="6332537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1000">
                <a:solidFill>
                  <a:srgbClr val="5F5F5F"/>
                </a:solidFill>
                <a:latin typeface="Tahoma" pitchFamily="34" charset="0"/>
              </a:rPr>
              <a:t>Семинар «</a:t>
            </a:r>
            <a:r>
              <a:rPr lang="ru-RU" sz="1000" b="1">
                <a:solidFill>
                  <a:srgbClr val="660066"/>
                </a:solidFill>
                <a:latin typeface="Tahoma" pitchFamily="34" charset="0"/>
              </a:rPr>
              <a:t>Подходы к организации системы оценки работы милиции</a:t>
            </a:r>
            <a:r>
              <a:rPr lang="ru-RU" sz="1000">
                <a:solidFill>
                  <a:srgbClr val="5F5F5F"/>
                </a:solidFill>
                <a:latin typeface="Tahoma" pitchFamily="34" charset="0"/>
              </a:rPr>
              <a:t>»</a:t>
            </a:r>
          </a:p>
          <a:p>
            <a:pPr algn="r"/>
            <a:r>
              <a:rPr lang="ru-RU" sz="1000">
                <a:solidFill>
                  <a:srgbClr val="5F5F5F"/>
                </a:solidFill>
                <a:latin typeface="Tahoma" pitchFamily="34" charset="0"/>
              </a:rPr>
              <a:t>Материал подготовлен  – Титков А.</a:t>
            </a:r>
          </a:p>
          <a:p>
            <a:pPr algn="r"/>
            <a:r>
              <a:rPr lang="ru-RU" sz="1000">
                <a:solidFill>
                  <a:srgbClr val="5F5F5F"/>
                </a:solidFill>
                <a:latin typeface="Tahoma" pitchFamily="34" charset="0"/>
              </a:rPr>
              <a:t>Фонд «Общественный вердикт» (Москва, Россия)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9"/>
          <p:cNvSpPr txBox="1">
            <a:spLocks noChangeArrowheads="1"/>
          </p:cNvSpPr>
          <p:nvPr/>
        </p:nvSpPr>
        <p:spPr bwMode="auto">
          <a:xfrm>
            <a:off x="611188" y="1639888"/>
            <a:ext cx="7885112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200"/>
              </a:spcAft>
            </a:pPr>
            <a:r>
              <a:rPr lang="ru-RU" sz="1600" b="1">
                <a:latin typeface="Calibri" pitchFamily="34" charset="0"/>
              </a:rPr>
              <a:t> </a:t>
            </a:r>
            <a:r>
              <a:rPr lang="ru-RU" sz="1400" b="1">
                <a:solidFill>
                  <a:srgbClr val="5F5F5F"/>
                </a:solidFill>
                <a:latin typeface="Verdana" pitchFamily="34" charset="0"/>
              </a:rPr>
              <a:t>РЕФОРМА ПОЛИЦИИ: ОСНОВНЫЕ ПРИЧИНЫ</a:t>
            </a:r>
          </a:p>
          <a:p>
            <a:pPr>
              <a:spcAft>
                <a:spcPts val="1200"/>
              </a:spcAft>
            </a:pPr>
            <a:r>
              <a:rPr lang="ru-RU" sz="1600">
                <a:latin typeface="Calibri" pitchFamily="34" charset="0"/>
              </a:rPr>
              <a:t>Проводится с начала 1980-х год</a:t>
            </a:r>
          </a:p>
          <a:p>
            <a:r>
              <a:rPr lang="ru-RU" sz="1600">
                <a:latin typeface="Calibri" pitchFamily="34" charset="0"/>
              </a:rPr>
              <a:t>Причины реформы:</a:t>
            </a:r>
          </a:p>
          <a:p>
            <a:r>
              <a:rPr lang="ru-RU" sz="1600">
                <a:latin typeface="Calibri" pitchFamily="34" charset="0"/>
              </a:rPr>
              <a:t>- коррупционные скандалы, подрыв доверия к полиции (было традиционно высокое)</a:t>
            </a:r>
          </a:p>
          <a:p>
            <a:r>
              <a:rPr lang="ru-RU" sz="1600">
                <a:latin typeface="Calibri" pitchFamily="34" charset="0"/>
              </a:rPr>
              <a:t>- новые вызовы: терроризм, наркомания;</a:t>
            </a:r>
          </a:p>
          <a:p>
            <a:pPr>
              <a:buFontTx/>
              <a:buChar char="-"/>
            </a:pPr>
            <a:r>
              <a:rPr lang="ru-RU" sz="1600">
                <a:latin typeface="Calibri" pitchFamily="34" charset="0"/>
              </a:rPr>
              <a:t>городские беспорядки (в том числе расовые);</a:t>
            </a:r>
          </a:p>
          <a:p>
            <a:pPr>
              <a:buFontTx/>
              <a:buChar char="-"/>
            </a:pPr>
            <a:endParaRPr lang="ru-RU" sz="1600">
              <a:latin typeface="Calibri" pitchFamily="34" charset="0"/>
            </a:endParaRPr>
          </a:p>
          <a:p>
            <a:pPr>
              <a:buFontTx/>
              <a:buChar char="-"/>
            </a:pPr>
            <a:r>
              <a:rPr lang="ru-RU" sz="1400" b="1">
                <a:solidFill>
                  <a:srgbClr val="5F5F5F"/>
                </a:solidFill>
                <a:latin typeface="Verdana" pitchFamily="34" charset="0"/>
              </a:rPr>
              <a:t>ПРОБЛЕМА В ХОДЕ РЕФОРМЫ</a:t>
            </a:r>
          </a:p>
          <a:p>
            <a:pPr>
              <a:buFontTx/>
              <a:buChar char="-"/>
            </a:pPr>
            <a:r>
              <a:rPr lang="ru-RU" sz="1600">
                <a:latin typeface="Calibri" pitchFamily="34" charset="0"/>
              </a:rPr>
              <a:t>Запутанные отношения  между инстанциями, не хватает согласованности (много контролирующих, планирующих  структур)</a:t>
            </a:r>
          </a:p>
          <a:p>
            <a:pPr>
              <a:buFontTx/>
              <a:buChar char="-"/>
            </a:pPr>
            <a:r>
              <a:rPr lang="ru-RU" sz="1600">
                <a:latin typeface="Calibri" pitchFamily="34" charset="0"/>
              </a:rPr>
              <a:t>Задача: сделать систему более простой и прозрачной</a:t>
            </a:r>
          </a:p>
          <a:p>
            <a:pPr>
              <a:buFontTx/>
              <a:buChar char="-"/>
            </a:pPr>
            <a:endParaRPr lang="ru-RU" sz="1600">
              <a:latin typeface="Calibri" pitchFamily="34" charset="0"/>
            </a:endParaRPr>
          </a:p>
          <a:p>
            <a:pPr>
              <a:buFontTx/>
              <a:buChar char="-"/>
            </a:pPr>
            <a:endParaRPr lang="ru-RU" sz="1600">
              <a:latin typeface="Calibri" pitchFamily="34" charset="0"/>
            </a:endParaRPr>
          </a:p>
        </p:txBody>
      </p:sp>
      <p:grpSp>
        <p:nvGrpSpPr>
          <p:cNvPr id="6147" name="Group 22"/>
          <p:cNvGrpSpPr>
            <a:grpSpLocks/>
          </p:cNvGrpSpPr>
          <p:nvPr/>
        </p:nvGrpSpPr>
        <p:grpSpPr bwMode="auto">
          <a:xfrm>
            <a:off x="0" y="5840413"/>
            <a:ext cx="9144000" cy="1017587"/>
            <a:chOff x="0" y="3679"/>
            <a:chExt cx="5760" cy="641"/>
          </a:xfrm>
        </p:grpSpPr>
        <p:sp>
          <p:nvSpPr>
            <p:cNvPr id="6159" name="Rectangle 23"/>
            <p:cNvSpPr>
              <a:spLocks noChangeArrowheads="1"/>
            </p:cNvSpPr>
            <p:nvPr/>
          </p:nvSpPr>
          <p:spPr bwMode="auto">
            <a:xfrm>
              <a:off x="0" y="3679"/>
              <a:ext cx="5760" cy="641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6160" name="Text Box 24"/>
            <p:cNvSpPr txBox="1">
              <a:spLocks noChangeArrowheads="1"/>
            </p:cNvSpPr>
            <p:nvPr/>
          </p:nvSpPr>
          <p:spPr bwMode="auto">
            <a:xfrm>
              <a:off x="272" y="3826"/>
              <a:ext cx="1236" cy="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>
                  <a:solidFill>
                    <a:srgbClr val="660066"/>
                  </a:solidFill>
                  <a:latin typeface="Tahoma" pitchFamily="34" charset="0"/>
                </a:rPr>
                <a:t>www.publicverdict.org</a:t>
              </a:r>
              <a:endParaRPr lang="ru-RU" sz="1000" b="1">
                <a:solidFill>
                  <a:srgbClr val="660066"/>
                </a:solidFill>
                <a:latin typeface="Tahoma" pitchFamily="34" charset="0"/>
              </a:endParaRPr>
            </a:p>
            <a:p>
              <a:r>
                <a:rPr lang="en-US" sz="1000">
                  <a:solidFill>
                    <a:srgbClr val="4D4D4D"/>
                  </a:solidFill>
                  <a:latin typeface="Tahoma" pitchFamily="34" charset="0"/>
                </a:rPr>
                <a:t>e</a:t>
              </a:r>
              <a:r>
                <a:rPr lang="ru-RU" sz="1000">
                  <a:solidFill>
                    <a:srgbClr val="4D4D4D"/>
                  </a:solidFill>
                  <a:latin typeface="Tahoma" pitchFamily="34" charset="0"/>
                </a:rPr>
                <a:t>-mail: info@</a:t>
              </a:r>
              <a:r>
                <a:rPr lang="en-US" sz="1000">
                  <a:solidFill>
                    <a:srgbClr val="4D4D4D"/>
                  </a:solidFill>
                  <a:latin typeface="Tahoma" pitchFamily="34" charset="0"/>
                </a:rPr>
                <a:t>publicverdict</a:t>
              </a:r>
              <a:r>
                <a:rPr lang="ru-RU" sz="1000">
                  <a:solidFill>
                    <a:srgbClr val="4D4D4D"/>
                  </a:solidFill>
                  <a:latin typeface="Tahoma" pitchFamily="34" charset="0"/>
                </a:rPr>
                <a:t>.</a:t>
              </a:r>
              <a:r>
                <a:rPr lang="en-US" sz="1000">
                  <a:solidFill>
                    <a:srgbClr val="4D4D4D"/>
                  </a:solidFill>
                  <a:latin typeface="Tahoma" pitchFamily="34" charset="0"/>
                </a:rPr>
                <a:t>org</a:t>
              </a:r>
              <a:endParaRPr lang="ru-RU" sz="1000">
                <a:solidFill>
                  <a:srgbClr val="4D4D4D"/>
                </a:solidFill>
                <a:latin typeface="Tahoma" pitchFamily="34" charset="0"/>
              </a:endParaRPr>
            </a:p>
            <a:p>
              <a:r>
                <a:rPr lang="ru-RU" sz="1000">
                  <a:solidFill>
                    <a:srgbClr val="4D4D4D"/>
                  </a:solidFill>
                  <a:latin typeface="Tahoma" pitchFamily="34" charset="0"/>
                </a:rPr>
                <a:t>Тел</a:t>
              </a:r>
              <a:r>
                <a:rPr lang="en-US" sz="1000">
                  <a:solidFill>
                    <a:srgbClr val="4D4D4D"/>
                  </a:solidFill>
                  <a:latin typeface="Tahoma" pitchFamily="34" charset="0"/>
                </a:rPr>
                <a:t>/</a:t>
              </a:r>
              <a:r>
                <a:rPr lang="ru-RU" sz="1000">
                  <a:solidFill>
                    <a:srgbClr val="4D4D4D"/>
                  </a:solidFill>
                  <a:latin typeface="Tahoma" pitchFamily="34" charset="0"/>
                </a:rPr>
                <a:t>факс: </a:t>
              </a:r>
              <a:r>
                <a:rPr lang="en-US" sz="1000">
                  <a:solidFill>
                    <a:srgbClr val="4D4D4D"/>
                  </a:solidFill>
                  <a:latin typeface="Tahoma" pitchFamily="34" charset="0"/>
                </a:rPr>
                <a:t>+7 </a:t>
              </a:r>
              <a:r>
                <a:rPr lang="ru-RU" sz="1000">
                  <a:solidFill>
                    <a:srgbClr val="4D4D4D"/>
                  </a:solidFill>
                  <a:latin typeface="Tahoma" pitchFamily="34" charset="0"/>
                </a:rPr>
                <a:t>(495) 917-23-89</a:t>
              </a:r>
            </a:p>
          </p:txBody>
        </p:sp>
        <p:sp>
          <p:nvSpPr>
            <p:cNvPr id="6161" name="Rectangle 25"/>
            <p:cNvSpPr>
              <a:spLocks noChangeArrowheads="1"/>
            </p:cNvSpPr>
            <p:nvPr/>
          </p:nvSpPr>
          <p:spPr bwMode="auto">
            <a:xfrm flipH="1" flipV="1">
              <a:off x="1460" y="3839"/>
              <a:ext cx="51" cy="317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6162" name="Text Box 26"/>
            <p:cNvSpPr txBox="1">
              <a:spLocks noChangeArrowheads="1"/>
            </p:cNvSpPr>
            <p:nvPr/>
          </p:nvSpPr>
          <p:spPr bwMode="auto">
            <a:xfrm>
              <a:off x="1771" y="3748"/>
              <a:ext cx="398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endParaRPr lang="ru-RU" sz="1000">
                <a:solidFill>
                  <a:srgbClr val="5F5F5F"/>
                </a:solidFill>
                <a:latin typeface="Tahoma" pitchFamily="34" charset="0"/>
              </a:endParaRPr>
            </a:p>
          </p:txBody>
        </p:sp>
      </p:grpSp>
      <p:grpSp>
        <p:nvGrpSpPr>
          <p:cNvPr id="6148" name="Group 21"/>
          <p:cNvGrpSpPr>
            <a:grpSpLocks/>
          </p:cNvGrpSpPr>
          <p:nvPr/>
        </p:nvGrpSpPr>
        <p:grpSpPr bwMode="auto">
          <a:xfrm>
            <a:off x="0" y="0"/>
            <a:ext cx="9144000" cy="1520825"/>
            <a:chOff x="0" y="0"/>
            <a:chExt cx="5760" cy="958"/>
          </a:xfrm>
        </p:grpSpPr>
        <p:sp>
          <p:nvSpPr>
            <p:cNvPr id="6150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476" cy="958"/>
            </a:xfrm>
            <a:prstGeom prst="rect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8E8E8E">
                    <a:alpha val="57001"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51" name="Rectangle 6"/>
            <p:cNvSpPr>
              <a:spLocks noChangeArrowheads="1"/>
            </p:cNvSpPr>
            <p:nvPr/>
          </p:nvSpPr>
          <p:spPr bwMode="auto">
            <a:xfrm>
              <a:off x="0" y="865"/>
              <a:ext cx="476" cy="4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52" name="Rectangle 7"/>
            <p:cNvSpPr>
              <a:spLocks noChangeArrowheads="1"/>
            </p:cNvSpPr>
            <p:nvPr/>
          </p:nvSpPr>
          <p:spPr bwMode="auto">
            <a:xfrm>
              <a:off x="0" y="776"/>
              <a:ext cx="476" cy="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53" name="Rectangle 8"/>
            <p:cNvSpPr>
              <a:spLocks noChangeArrowheads="1"/>
            </p:cNvSpPr>
            <p:nvPr/>
          </p:nvSpPr>
          <p:spPr bwMode="auto">
            <a:xfrm>
              <a:off x="0" y="689"/>
              <a:ext cx="476" cy="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54" name="Rectangle 9"/>
            <p:cNvSpPr>
              <a:spLocks noChangeArrowheads="1"/>
            </p:cNvSpPr>
            <p:nvPr/>
          </p:nvSpPr>
          <p:spPr bwMode="auto">
            <a:xfrm rot="5400000" flipH="1">
              <a:off x="2928" y="-2452"/>
              <a:ext cx="380" cy="5284"/>
            </a:xfrm>
            <a:prstGeom prst="rect">
              <a:avLst/>
            </a:prstGeom>
            <a:solidFill>
              <a:srgbClr val="660066">
                <a:alpha val="43137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55" name="Text Box 10"/>
            <p:cNvSpPr txBox="1">
              <a:spLocks noChangeArrowheads="1"/>
            </p:cNvSpPr>
            <p:nvPr/>
          </p:nvSpPr>
          <p:spPr bwMode="auto">
            <a:xfrm>
              <a:off x="1618" y="0"/>
              <a:ext cx="4142" cy="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ru-RU" sz="1000" b="1">
                  <a:solidFill>
                    <a:schemeClr val="bg1"/>
                  </a:solidFill>
                  <a:latin typeface="Tahoma" pitchFamily="34" charset="0"/>
                </a:rPr>
                <a:t>Проект: «Поддержка реформы системы оценки работы милиции в России через исследование, адвокацию и взаимодействие с гражданским обществом»</a:t>
              </a:r>
            </a:p>
            <a:p>
              <a:pPr algn="r"/>
              <a:r>
                <a:rPr lang="ru-RU" sz="1000" b="1">
                  <a:solidFill>
                    <a:schemeClr val="bg1"/>
                  </a:solidFill>
                  <a:latin typeface="Tahoma" pitchFamily="34" charset="0"/>
                </a:rPr>
                <a:t> </a:t>
              </a:r>
            </a:p>
          </p:txBody>
        </p:sp>
        <p:sp>
          <p:nvSpPr>
            <p:cNvPr id="6156" name="Rectangle 11"/>
            <p:cNvSpPr>
              <a:spLocks noChangeArrowheads="1"/>
            </p:cNvSpPr>
            <p:nvPr/>
          </p:nvSpPr>
          <p:spPr bwMode="auto">
            <a:xfrm rot="-5400000">
              <a:off x="2963" y="-2107"/>
              <a:ext cx="309" cy="5284"/>
            </a:xfrm>
            <a:prstGeom prst="rect">
              <a:avLst/>
            </a:prstGeom>
            <a:gradFill rotWithShape="1">
              <a:gsLst>
                <a:gs pos="0">
                  <a:schemeClr val="bg2">
                    <a:alpha val="15999"/>
                  </a:schemeClr>
                </a:gs>
                <a:gs pos="100000">
                  <a:schemeClr val="bg2">
                    <a:alpha val="21999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" name="Text Box 12"/>
            <p:cNvSpPr txBox="1">
              <a:spLocks noChangeArrowheads="1"/>
            </p:cNvSpPr>
            <p:nvPr/>
          </p:nvSpPr>
          <p:spPr bwMode="auto">
            <a:xfrm>
              <a:off x="2709" y="458"/>
              <a:ext cx="305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ru-RU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ahoma" pitchFamily="34" charset="0"/>
                  <a:cs typeface="Tahoma" pitchFamily="34" charset="0"/>
                </a:rPr>
                <a:t>Оценка деятельности полиции в Англии и Уэльсе</a:t>
              </a:r>
            </a:p>
          </p:txBody>
        </p:sp>
        <p:pic>
          <p:nvPicPr>
            <p:cNvPr id="6158" name="Picture 13"/>
            <p:cNvPicPr>
              <a:picLocks noChangeAspect="1" noChangeArrowheads="1"/>
            </p:cNvPicPr>
            <p:nvPr/>
          </p:nvPicPr>
          <p:blipFill>
            <a:blip r:embed="rId2" cstate="print">
              <a:lum contrast="-48000"/>
            </a:blip>
            <a:srcRect/>
            <a:stretch>
              <a:fillRect/>
            </a:stretch>
          </p:blipFill>
          <p:spPr bwMode="auto">
            <a:xfrm>
              <a:off x="0" y="380"/>
              <a:ext cx="476" cy="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149" name="Text Box 26"/>
          <p:cNvSpPr txBox="1">
            <a:spLocks noChangeArrowheads="1"/>
          </p:cNvSpPr>
          <p:nvPr/>
        </p:nvSpPr>
        <p:spPr bwMode="auto">
          <a:xfrm>
            <a:off x="2811463" y="5984875"/>
            <a:ext cx="6332537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1000">
                <a:solidFill>
                  <a:srgbClr val="5F5F5F"/>
                </a:solidFill>
                <a:latin typeface="Tahoma" pitchFamily="34" charset="0"/>
              </a:rPr>
              <a:t>Семинар «</a:t>
            </a:r>
            <a:r>
              <a:rPr lang="ru-RU" sz="1000" b="1">
                <a:solidFill>
                  <a:srgbClr val="660066"/>
                </a:solidFill>
                <a:latin typeface="Tahoma" pitchFamily="34" charset="0"/>
              </a:rPr>
              <a:t>Подходы к организации системы оценки работы милиции</a:t>
            </a:r>
            <a:r>
              <a:rPr lang="ru-RU" sz="1000">
                <a:solidFill>
                  <a:srgbClr val="5F5F5F"/>
                </a:solidFill>
                <a:latin typeface="Tahoma" pitchFamily="34" charset="0"/>
              </a:rPr>
              <a:t>»</a:t>
            </a:r>
          </a:p>
          <a:p>
            <a:pPr algn="r"/>
            <a:r>
              <a:rPr lang="ru-RU" sz="1000">
                <a:solidFill>
                  <a:srgbClr val="5F5F5F"/>
                </a:solidFill>
                <a:latin typeface="Tahoma" pitchFamily="34" charset="0"/>
              </a:rPr>
              <a:t>Материал подготовлен  – Титков А.</a:t>
            </a:r>
          </a:p>
          <a:p>
            <a:pPr algn="r"/>
            <a:r>
              <a:rPr lang="ru-RU" sz="1000">
                <a:solidFill>
                  <a:srgbClr val="5F5F5F"/>
                </a:solidFill>
                <a:latin typeface="Tahoma" pitchFamily="34" charset="0"/>
              </a:rPr>
              <a:t>Фонд «Общественный вердикт» (Москва, Россия)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9"/>
          <p:cNvSpPr txBox="1">
            <a:spLocks noChangeArrowheads="1"/>
          </p:cNvSpPr>
          <p:nvPr/>
        </p:nvSpPr>
        <p:spPr bwMode="auto">
          <a:xfrm>
            <a:off x="611188" y="1639888"/>
            <a:ext cx="7885112" cy="369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200"/>
              </a:spcAft>
            </a:pPr>
            <a:r>
              <a:rPr lang="ru-RU" sz="1600">
                <a:latin typeface="Calibri" pitchFamily="34" charset="0"/>
              </a:rPr>
              <a:t> </a:t>
            </a:r>
            <a:r>
              <a:rPr lang="ru-RU" sz="1400" b="1">
                <a:solidFill>
                  <a:srgbClr val="5F5F5F"/>
                </a:solidFill>
                <a:latin typeface="Verdana" pitchFamily="34" charset="0"/>
              </a:rPr>
              <a:t>РЕФОРМА ПОЛИЦИИ: ОБЩИЕ ПРИНЦИПЫ</a:t>
            </a:r>
          </a:p>
          <a:p>
            <a:r>
              <a:rPr lang="ru-RU" sz="1600">
                <a:latin typeface="Calibri" pitchFamily="34" charset="0"/>
              </a:rPr>
              <a:t>Основные приоритеты реформы:</a:t>
            </a:r>
          </a:p>
          <a:p>
            <a:r>
              <a:rPr lang="ru-RU" sz="1600">
                <a:latin typeface="Calibri" pitchFamily="34" charset="0"/>
              </a:rPr>
              <a:t>- переход на принципы </a:t>
            </a:r>
            <a:r>
              <a:rPr lang="en-US" sz="1600" b="1">
                <a:latin typeface="Calibri" pitchFamily="34" charset="0"/>
              </a:rPr>
              <a:t>new public management</a:t>
            </a:r>
            <a:r>
              <a:rPr lang="ru-RU" sz="1600" b="1">
                <a:latin typeface="Calibri" pitchFamily="34" charset="0"/>
              </a:rPr>
              <a:t> </a:t>
            </a:r>
            <a:r>
              <a:rPr lang="ru-RU" sz="1600">
                <a:latin typeface="Calibri" pitchFamily="34" charset="0"/>
              </a:rPr>
              <a:t>(управление по результатам, оценка качества услуг и др.);</a:t>
            </a:r>
          </a:p>
          <a:p>
            <a:r>
              <a:rPr lang="ru-RU" sz="1600">
                <a:latin typeface="Calibri" pitchFamily="34" charset="0"/>
              </a:rPr>
              <a:t>- передача </a:t>
            </a:r>
            <a:r>
              <a:rPr lang="ru-RU" sz="1600" b="1">
                <a:latin typeface="Calibri" pitchFamily="34" charset="0"/>
              </a:rPr>
              <a:t>ответственности и полномочий региональным</a:t>
            </a:r>
            <a:r>
              <a:rPr lang="ru-RU" sz="1600">
                <a:latin typeface="Calibri" pitchFamily="34" charset="0"/>
              </a:rPr>
              <a:t>, местным органам власти (особенно полицейским управлениям);</a:t>
            </a:r>
          </a:p>
          <a:p>
            <a:r>
              <a:rPr lang="ru-RU" sz="1600">
                <a:latin typeface="Calibri" pitchFamily="34" charset="0"/>
              </a:rPr>
              <a:t>- передача функций </a:t>
            </a:r>
            <a:r>
              <a:rPr lang="ru-RU" sz="1600" b="1">
                <a:latin typeface="Calibri" pitchFamily="34" charset="0"/>
              </a:rPr>
              <a:t>контроля</a:t>
            </a:r>
            <a:r>
              <a:rPr lang="ru-RU" sz="1600">
                <a:latin typeface="Calibri" pitchFamily="34" charset="0"/>
              </a:rPr>
              <a:t> за полицией </a:t>
            </a:r>
            <a:r>
              <a:rPr lang="ru-RU" sz="1600" b="1">
                <a:latin typeface="Calibri" pitchFamily="34" charset="0"/>
              </a:rPr>
              <a:t>независимым от нее структурам </a:t>
            </a:r>
            <a:r>
              <a:rPr lang="ru-RU" sz="1600">
                <a:latin typeface="Calibri" pitchFamily="34" charset="0"/>
              </a:rPr>
              <a:t>(Королевская полицейская инспекция в составе МВД, Комиссия по аудиту</a:t>
            </a:r>
            <a:r>
              <a:rPr lang="en-US" sz="1600">
                <a:latin typeface="Calibri" pitchFamily="34" charset="0"/>
              </a:rPr>
              <a:t> (</a:t>
            </a:r>
            <a:r>
              <a:rPr lang="ru-RU" sz="1600">
                <a:latin typeface="Calibri" pitchFamily="34" charset="0"/>
              </a:rPr>
              <a:t>счетная палата), Независимая комиссия по жалобам на полицию и др.);</a:t>
            </a:r>
          </a:p>
          <a:p>
            <a:r>
              <a:rPr lang="ru-RU" sz="1600">
                <a:latin typeface="Calibri" pitchFamily="34" charset="0"/>
              </a:rPr>
              <a:t>- </a:t>
            </a:r>
            <a:r>
              <a:rPr lang="ru-RU" sz="1600" b="1">
                <a:latin typeface="Calibri" pitchFamily="34" charset="0"/>
              </a:rPr>
              <a:t>политкорректность </a:t>
            </a:r>
            <a:r>
              <a:rPr lang="ru-RU" sz="1600">
                <a:latin typeface="Calibri" pitchFamily="34" charset="0"/>
              </a:rPr>
              <a:t>к национальным, расовым меньшинствам, женщинам;</a:t>
            </a:r>
          </a:p>
          <a:p>
            <a:r>
              <a:rPr lang="ru-RU" sz="1600">
                <a:latin typeface="Calibri" pitchFamily="34" charset="0"/>
              </a:rPr>
              <a:t>- в разработке, оценке активно участвуют </a:t>
            </a:r>
            <a:r>
              <a:rPr lang="ru-RU" sz="1600" b="1">
                <a:latin typeface="Calibri" pitchFamily="34" charset="0"/>
              </a:rPr>
              <a:t>профессиональные ассоциации</a:t>
            </a:r>
            <a:r>
              <a:rPr lang="ru-RU" sz="1600">
                <a:latin typeface="Calibri" pitchFamily="34" charset="0"/>
              </a:rPr>
              <a:t>: Ассоциация старших офицеров полиции,  Ассоциация полицейских управлений, Ассоциация суперинтендатнтов и др.</a:t>
            </a:r>
          </a:p>
          <a:p>
            <a:endParaRPr lang="ru-RU" sz="1600">
              <a:latin typeface="Calibri" pitchFamily="34" charset="0"/>
            </a:endParaRPr>
          </a:p>
        </p:txBody>
      </p:sp>
      <p:grpSp>
        <p:nvGrpSpPr>
          <p:cNvPr id="7171" name="Group 22"/>
          <p:cNvGrpSpPr>
            <a:grpSpLocks/>
          </p:cNvGrpSpPr>
          <p:nvPr/>
        </p:nvGrpSpPr>
        <p:grpSpPr bwMode="auto">
          <a:xfrm>
            <a:off x="0" y="5840413"/>
            <a:ext cx="9144000" cy="1017587"/>
            <a:chOff x="0" y="3679"/>
            <a:chExt cx="5760" cy="641"/>
          </a:xfrm>
        </p:grpSpPr>
        <p:sp>
          <p:nvSpPr>
            <p:cNvPr id="7183" name="Rectangle 23"/>
            <p:cNvSpPr>
              <a:spLocks noChangeArrowheads="1"/>
            </p:cNvSpPr>
            <p:nvPr/>
          </p:nvSpPr>
          <p:spPr bwMode="auto">
            <a:xfrm>
              <a:off x="0" y="3679"/>
              <a:ext cx="5760" cy="641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7184" name="Text Box 24"/>
            <p:cNvSpPr txBox="1">
              <a:spLocks noChangeArrowheads="1"/>
            </p:cNvSpPr>
            <p:nvPr/>
          </p:nvSpPr>
          <p:spPr bwMode="auto">
            <a:xfrm>
              <a:off x="272" y="3826"/>
              <a:ext cx="1236" cy="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>
                  <a:solidFill>
                    <a:srgbClr val="660066"/>
                  </a:solidFill>
                  <a:latin typeface="Tahoma" pitchFamily="34" charset="0"/>
                </a:rPr>
                <a:t>www.publicverdict.org</a:t>
              </a:r>
              <a:endParaRPr lang="ru-RU" sz="1000" b="1">
                <a:solidFill>
                  <a:srgbClr val="660066"/>
                </a:solidFill>
                <a:latin typeface="Tahoma" pitchFamily="34" charset="0"/>
              </a:endParaRPr>
            </a:p>
            <a:p>
              <a:r>
                <a:rPr lang="en-US" sz="1000">
                  <a:solidFill>
                    <a:srgbClr val="4D4D4D"/>
                  </a:solidFill>
                  <a:latin typeface="Tahoma" pitchFamily="34" charset="0"/>
                </a:rPr>
                <a:t>e</a:t>
              </a:r>
              <a:r>
                <a:rPr lang="ru-RU" sz="1000">
                  <a:solidFill>
                    <a:srgbClr val="4D4D4D"/>
                  </a:solidFill>
                  <a:latin typeface="Tahoma" pitchFamily="34" charset="0"/>
                </a:rPr>
                <a:t>-mail: info@</a:t>
              </a:r>
              <a:r>
                <a:rPr lang="en-US" sz="1000">
                  <a:solidFill>
                    <a:srgbClr val="4D4D4D"/>
                  </a:solidFill>
                  <a:latin typeface="Tahoma" pitchFamily="34" charset="0"/>
                </a:rPr>
                <a:t>publicverdict</a:t>
              </a:r>
              <a:r>
                <a:rPr lang="ru-RU" sz="1000">
                  <a:solidFill>
                    <a:srgbClr val="4D4D4D"/>
                  </a:solidFill>
                  <a:latin typeface="Tahoma" pitchFamily="34" charset="0"/>
                </a:rPr>
                <a:t>.</a:t>
              </a:r>
              <a:r>
                <a:rPr lang="en-US" sz="1000">
                  <a:solidFill>
                    <a:srgbClr val="4D4D4D"/>
                  </a:solidFill>
                  <a:latin typeface="Tahoma" pitchFamily="34" charset="0"/>
                </a:rPr>
                <a:t>org</a:t>
              </a:r>
              <a:endParaRPr lang="ru-RU" sz="1000">
                <a:solidFill>
                  <a:srgbClr val="4D4D4D"/>
                </a:solidFill>
                <a:latin typeface="Tahoma" pitchFamily="34" charset="0"/>
              </a:endParaRPr>
            </a:p>
            <a:p>
              <a:r>
                <a:rPr lang="ru-RU" sz="1000">
                  <a:solidFill>
                    <a:srgbClr val="4D4D4D"/>
                  </a:solidFill>
                  <a:latin typeface="Tahoma" pitchFamily="34" charset="0"/>
                </a:rPr>
                <a:t>Тел</a:t>
              </a:r>
              <a:r>
                <a:rPr lang="en-US" sz="1000">
                  <a:solidFill>
                    <a:srgbClr val="4D4D4D"/>
                  </a:solidFill>
                  <a:latin typeface="Tahoma" pitchFamily="34" charset="0"/>
                </a:rPr>
                <a:t>/</a:t>
              </a:r>
              <a:r>
                <a:rPr lang="ru-RU" sz="1000">
                  <a:solidFill>
                    <a:srgbClr val="4D4D4D"/>
                  </a:solidFill>
                  <a:latin typeface="Tahoma" pitchFamily="34" charset="0"/>
                </a:rPr>
                <a:t>факс: </a:t>
              </a:r>
              <a:r>
                <a:rPr lang="en-US" sz="1000">
                  <a:solidFill>
                    <a:srgbClr val="4D4D4D"/>
                  </a:solidFill>
                  <a:latin typeface="Tahoma" pitchFamily="34" charset="0"/>
                </a:rPr>
                <a:t>+7 </a:t>
              </a:r>
              <a:r>
                <a:rPr lang="ru-RU" sz="1000">
                  <a:solidFill>
                    <a:srgbClr val="4D4D4D"/>
                  </a:solidFill>
                  <a:latin typeface="Tahoma" pitchFamily="34" charset="0"/>
                </a:rPr>
                <a:t>(495) 917-23-89</a:t>
              </a:r>
            </a:p>
          </p:txBody>
        </p:sp>
        <p:sp>
          <p:nvSpPr>
            <p:cNvPr id="7185" name="Rectangle 25"/>
            <p:cNvSpPr>
              <a:spLocks noChangeArrowheads="1"/>
            </p:cNvSpPr>
            <p:nvPr/>
          </p:nvSpPr>
          <p:spPr bwMode="auto">
            <a:xfrm flipH="1" flipV="1">
              <a:off x="1460" y="3839"/>
              <a:ext cx="51" cy="317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7186" name="Text Box 26"/>
            <p:cNvSpPr txBox="1">
              <a:spLocks noChangeArrowheads="1"/>
            </p:cNvSpPr>
            <p:nvPr/>
          </p:nvSpPr>
          <p:spPr bwMode="auto">
            <a:xfrm>
              <a:off x="1771" y="3748"/>
              <a:ext cx="398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endParaRPr lang="ru-RU" sz="1000">
                <a:solidFill>
                  <a:srgbClr val="5F5F5F"/>
                </a:solidFill>
                <a:latin typeface="Tahoma" pitchFamily="34" charset="0"/>
              </a:endParaRPr>
            </a:p>
          </p:txBody>
        </p:sp>
      </p:grpSp>
      <p:grpSp>
        <p:nvGrpSpPr>
          <p:cNvPr id="7172" name="Group 21"/>
          <p:cNvGrpSpPr>
            <a:grpSpLocks/>
          </p:cNvGrpSpPr>
          <p:nvPr/>
        </p:nvGrpSpPr>
        <p:grpSpPr bwMode="auto">
          <a:xfrm>
            <a:off x="0" y="0"/>
            <a:ext cx="9144000" cy="1520825"/>
            <a:chOff x="0" y="0"/>
            <a:chExt cx="5760" cy="958"/>
          </a:xfrm>
        </p:grpSpPr>
        <p:sp>
          <p:nvSpPr>
            <p:cNvPr id="7174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476" cy="958"/>
            </a:xfrm>
            <a:prstGeom prst="rect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8E8E8E">
                    <a:alpha val="57001"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75" name="Rectangle 6"/>
            <p:cNvSpPr>
              <a:spLocks noChangeArrowheads="1"/>
            </p:cNvSpPr>
            <p:nvPr/>
          </p:nvSpPr>
          <p:spPr bwMode="auto">
            <a:xfrm>
              <a:off x="0" y="865"/>
              <a:ext cx="476" cy="4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76" name="Rectangle 7"/>
            <p:cNvSpPr>
              <a:spLocks noChangeArrowheads="1"/>
            </p:cNvSpPr>
            <p:nvPr/>
          </p:nvSpPr>
          <p:spPr bwMode="auto">
            <a:xfrm>
              <a:off x="0" y="776"/>
              <a:ext cx="476" cy="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77" name="Rectangle 8"/>
            <p:cNvSpPr>
              <a:spLocks noChangeArrowheads="1"/>
            </p:cNvSpPr>
            <p:nvPr/>
          </p:nvSpPr>
          <p:spPr bwMode="auto">
            <a:xfrm>
              <a:off x="0" y="689"/>
              <a:ext cx="476" cy="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78" name="Rectangle 9"/>
            <p:cNvSpPr>
              <a:spLocks noChangeArrowheads="1"/>
            </p:cNvSpPr>
            <p:nvPr/>
          </p:nvSpPr>
          <p:spPr bwMode="auto">
            <a:xfrm rot="5400000" flipH="1">
              <a:off x="2928" y="-2452"/>
              <a:ext cx="380" cy="5284"/>
            </a:xfrm>
            <a:prstGeom prst="rect">
              <a:avLst/>
            </a:prstGeom>
            <a:solidFill>
              <a:srgbClr val="660066">
                <a:alpha val="43137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79" name="Text Box 10"/>
            <p:cNvSpPr txBox="1">
              <a:spLocks noChangeArrowheads="1"/>
            </p:cNvSpPr>
            <p:nvPr/>
          </p:nvSpPr>
          <p:spPr bwMode="auto">
            <a:xfrm>
              <a:off x="1618" y="0"/>
              <a:ext cx="4142" cy="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ru-RU" sz="1000" b="1">
                  <a:solidFill>
                    <a:schemeClr val="bg1"/>
                  </a:solidFill>
                  <a:latin typeface="Tahoma" pitchFamily="34" charset="0"/>
                </a:rPr>
                <a:t>Проект: «Поддержка реформы системы оценки работы милиции в России через исследование, адвокацию и взаимодействие с гражданским обществом»</a:t>
              </a:r>
            </a:p>
            <a:p>
              <a:pPr algn="r"/>
              <a:r>
                <a:rPr lang="ru-RU" sz="1000" b="1">
                  <a:solidFill>
                    <a:schemeClr val="bg1"/>
                  </a:solidFill>
                  <a:latin typeface="Tahoma" pitchFamily="34" charset="0"/>
                </a:rPr>
                <a:t> </a:t>
              </a:r>
            </a:p>
          </p:txBody>
        </p:sp>
        <p:sp>
          <p:nvSpPr>
            <p:cNvPr id="7180" name="Rectangle 11"/>
            <p:cNvSpPr>
              <a:spLocks noChangeArrowheads="1"/>
            </p:cNvSpPr>
            <p:nvPr/>
          </p:nvSpPr>
          <p:spPr bwMode="auto">
            <a:xfrm rot="-5400000">
              <a:off x="2963" y="-2107"/>
              <a:ext cx="309" cy="5284"/>
            </a:xfrm>
            <a:prstGeom prst="rect">
              <a:avLst/>
            </a:prstGeom>
            <a:gradFill rotWithShape="1">
              <a:gsLst>
                <a:gs pos="0">
                  <a:schemeClr val="bg2">
                    <a:alpha val="15999"/>
                  </a:schemeClr>
                </a:gs>
                <a:gs pos="100000">
                  <a:schemeClr val="bg2">
                    <a:alpha val="21999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" name="Text Box 12"/>
            <p:cNvSpPr txBox="1">
              <a:spLocks noChangeArrowheads="1"/>
            </p:cNvSpPr>
            <p:nvPr/>
          </p:nvSpPr>
          <p:spPr bwMode="auto">
            <a:xfrm>
              <a:off x="2709" y="458"/>
              <a:ext cx="305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ru-RU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ahoma" pitchFamily="34" charset="0"/>
                  <a:cs typeface="Tahoma" pitchFamily="34" charset="0"/>
                </a:rPr>
                <a:t>Оценка деятельности полиции в Англии и Уэльсе</a:t>
              </a:r>
            </a:p>
          </p:txBody>
        </p:sp>
        <p:pic>
          <p:nvPicPr>
            <p:cNvPr id="7182" name="Picture 13"/>
            <p:cNvPicPr>
              <a:picLocks noChangeAspect="1" noChangeArrowheads="1"/>
            </p:cNvPicPr>
            <p:nvPr/>
          </p:nvPicPr>
          <p:blipFill>
            <a:blip r:embed="rId2" cstate="print">
              <a:lum contrast="-48000"/>
            </a:blip>
            <a:srcRect/>
            <a:stretch>
              <a:fillRect/>
            </a:stretch>
          </p:blipFill>
          <p:spPr bwMode="auto">
            <a:xfrm>
              <a:off x="0" y="380"/>
              <a:ext cx="476" cy="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173" name="Text Box 26"/>
          <p:cNvSpPr txBox="1">
            <a:spLocks noChangeArrowheads="1"/>
          </p:cNvSpPr>
          <p:nvPr/>
        </p:nvSpPr>
        <p:spPr bwMode="auto">
          <a:xfrm>
            <a:off x="2811463" y="5984875"/>
            <a:ext cx="6332537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1000">
                <a:solidFill>
                  <a:srgbClr val="5F5F5F"/>
                </a:solidFill>
                <a:latin typeface="Tahoma" pitchFamily="34" charset="0"/>
              </a:rPr>
              <a:t>Семинар «</a:t>
            </a:r>
            <a:r>
              <a:rPr lang="ru-RU" sz="1000" b="1">
                <a:solidFill>
                  <a:srgbClr val="660066"/>
                </a:solidFill>
                <a:latin typeface="Tahoma" pitchFamily="34" charset="0"/>
              </a:rPr>
              <a:t>Подходы к организации системы оценки работы милиции</a:t>
            </a:r>
            <a:r>
              <a:rPr lang="ru-RU" sz="1000">
                <a:solidFill>
                  <a:srgbClr val="5F5F5F"/>
                </a:solidFill>
                <a:latin typeface="Tahoma" pitchFamily="34" charset="0"/>
              </a:rPr>
              <a:t>»</a:t>
            </a:r>
          </a:p>
          <a:p>
            <a:pPr algn="r"/>
            <a:r>
              <a:rPr lang="ru-RU" sz="1000">
                <a:solidFill>
                  <a:srgbClr val="5F5F5F"/>
                </a:solidFill>
                <a:latin typeface="Tahoma" pitchFamily="34" charset="0"/>
              </a:rPr>
              <a:t>Материал подготовлен  – Титков А.</a:t>
            </a:r>
          </a:p>
          <a:p>
            <a:pPr algn="r"/>
            <a:r>
              <a:rPr lang="ru-RU" sz="1000">
                <a:solidFill>
                  <a:srgbClr val="5F5F5F"/>
                </a:solidFill>
                <a:latin typeface="Tahoma" pitchFamily="34" charset="0"/>
              </a:rPr>
              <a:t>Фонд «Общественный вердикт» (Москва, Россия)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9"/>
          <p:cNvSpPr txBox="1">
            <a:spLocks noChangeArrowheads="1"/>
          </p:cNvSpPr>
          <p:nvPr/>
        </p:nvSpPr>
        <p:spPr bwMode="auto">
          <a:xfrm>
            <a:off x="611188" y="1639888"/>
            <a:ext cx="7885112" cy="357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5F5F5F"/>
                </a:solidFill>
                <a:latin typeface="Verdana" pitchFamily="34" charset="0"/>
              </a:rPr>
              <a:t>ХРОНИКА РЕФОРМЫ ПО НАПРАВЛЕНИЯМ (2)</a:t>
            </a:r>
          </a:p>
          <a:p>
            <a:r>
              <a:rPr lang="ru-RU" sz="1400" b="1">
                <a:solidFill>
                  <a:srgbClr val="5F5F5F"/>
                </a:solidFill>
                <a:latin typeface="Verdana" pitchFamily="34" charset="0"/>
              </a:rPr>
              <a:t> МЕСТНОЕ САМОУПРАВЛЕНИЕ И ОЦЕНКА ГРАЖДАНАМИ</a:t>
            </a:r>
          </a:p>
          <a:p>
            <a:pPr algn="ctr"/>
            <a:r>
              <a:rPr lang="ru-RU" sz="1600">
                <a:latin typeface="Calibri" pitchFamily="34" charset="0"/>
              </a:rPr>
              <a:t> </a:t>
            </a:r>
            <a:endParaRPr lang="ru-RU" sz="1600" b="1">
              <a:latin typeface="Calibri" pitchFamily="34" charset="0"/>
            </a:endParaRPr>
          </a:p>
          <a:p>
            <a:r>
              <a:rPr lang="ru-RU" sz="1600">
                <a:latin typeface="Calibri" pitchFamily="34" charset="0"/>
              </a:rPr>
              <a:t>- наладить партнерство полиции с муниципальной властью, местными общинами</a:t>
            </a:r>
          </a:p>
          <a:p>
            <a:r>
              <a:rPr lang="ru-RU" sz="1600">
                <a:latin typeface="Calibri" pitchFamily="34" charset="0"/>
              </a:rPr>
              <a:t>- сделать реформы более прозрачными, заметными для населения</a:t>
            </a:r>
          </a:p>
          <a:p>
            <a:r>
              <a:rPr lang="ru-RU" sz="1600">
                <a:latin typeface="Calibri" pitchFamily="34" charset="0"/>
              </a:rPr>
              <a:t> </a:t>
            </a:r>
          </a:p>
          <a:p>
            <a:r>
              <a:rPr lang="ru-RU" sz="1600">
                <a:latin typeface="Calibri" pitchFamily="34" charset="0"/>
              </a:rPr>
              <a:t>1998: Местные власти обязаны планировать работу по борьбе с преступностью (совместно с констебльствами);</a:t>
            </a:r>
          </a:p>
          <a:p>
            <a:r>
              <a:rPr lang="ru-RU" sz="1600">
                <a:latin typeface="Calibri" pitchFamily="34" charset="0"/>
              </a:rPr>
              <a:t>1998: Создаются местные партнерства (совместные комиссии) по проблемным вопросам: наркомания, молодежная преступность и др. Состав: муниципальные власти, мединициснкие, образовательные, социальные службы и др.; бизнес, общественность.</a:t>
            </a:r>
          </a:p>
          <a:p>
            <a:r>
              <a:rPr lang="ru-RU" sz="1600">
                <a:latin typeface="Calibri" pitchFamily="34" charset="0"/>
              </a:rPr>
              <a:t>2004-2008. Перенос системы планирования, согласования, оценки на уровень поселений, соседских сообществ.</a:t>
            </a:r>
          </a:p>
          <a:p>
            <a:endParaRPr lang="ru-RU" sz="1600">
              <a:latin typeface="Calibri" pitchFamily="34" charset="0"/>
            </a:endParaRPr>
          </a:p>
        </p:txBody>
      </p:sp>
      <p:grpSp>
        <p:nvGrpSpPr>
          <p:cNvPr id="8195" name="Group 22"/>
          <p:cNvGrpSpPr>
            <a:grpSpLocks/>
          </p:cNvGrpSpPr>
          <p:nvPr/>
        </p:nvGrpSpPr>
        <p:grpSpPr bwMode="auto">
          <a:xfrm>
            <a:off x="0" y="5840413"/>
            <a:ext cx="9144000" cy="1017587"/>
            <a:chOff x="0" y="3679"/>
            <a:chExt cx="5760" cy="641"/>
          </a:xfrm>
        </p:grpSpPr>
        <p:sp>
          <p:nvSpPr>
            <p:cNvPr id="8207" name="Rectangle 23"/>
            <p:cNvSpPr>
              <a:spLocks noChangeArrowheads="1"/>
            </p:cNvSpPr>
            <p:nvPr/>
          </p:nvSpPr>
          <p:spPr bwMode="auto">
            <a:xfrm>
              <a:off x="0" y="3679"/>
              <a:ext cx="5760" cy="641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8208" name="Text Box 24"/>
            <p:cNvSpPr txBox="1">
              <a:spLocks noChangeArrowheads="1"/>
            </p:cNvSpPr>
            <p:nvPr/>
          </p:nvSpPr>
          <p:spPr bwMode="auto">
            <a:xfrm>
              <a:off x="272" y="3826"/>
              <a:ext cx="1236" cy="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>
                  <a:solidFill>
                    <a:srgbClr val="660066"/>
                  </a:solidFill>
                  <a:latin typeface="Tahoma" pitchFamily="34" charset="0"/>
                </a:rPr>
                <a:t>www.publicverdict.org</a:t>
              </a:r>
              <a:endParaRPr lang="ru-RU" sz="1000" b="1">
                <a:solidFill>
                  <a:srgbClr val="660066"/>
                </a:solidFill>
                <a:latin typeface="Tahoma" pitchFamily="34" charset="0"/>
              </a:endParaRPr>
            </a:p>
            <a:p>
              <a:r>
                <a:rPr lang="en-US" sz="1000">
                  <a:solidFill>
                    <a:srgbClr val="4D4D4D"/>
                  </a:solidFill>
                  <a:latin typeface="Tahoma" pitchFamily="34" charset="0"/>
                </a:rPr>
                <a:t>e</a:t>
              </a:r>
              <a:r>
                <a:rPr lang="ru-RU" sz="1000">
                  <a:solidFill>
                    <a:srgbClr val="4D4D4D"/>
                  </a:solidFill>
                  <a:latin typeface="Tahoma" pitchFamily="34" charset="0"/>
                </a:rPr>
                <a:t>-mail: info@</a:t>
              </a:r>
              <a:r>
                <a:rPr lang="en-US" sz="1000">
                  <a:solidFill>
                    <a:srgbClr val="4D4D4D"/>
                  </a:solidFill>
                  <a:latin typeface="Tahoma" pitchFamily="34" charset="0"/>
                </a:rPr>
                <a:t>publicverdict</a:t>
              </a:r>
              <a:r>
                <a:rPr lang="ru-RU" sz="1000">
                  <a:solidFill>
                    <a:srgbClr val="4D4D4D"/>
                  </a:solidFill>
                  <a:latin typeface="Tahoma" pitchFamily="34" charset="0"/>
                </a:rPr>
                <a:t>.</a:t>
              </a:r>
              <a:r>
                <a:rPr lang="en-US" sz="1000">
                  <a:solidFill>
                    <a:srgbClr val="4D4D4D"/>
                  </a:solidFill>
                  <a:latin typeface="Tahoma" pitchFamily="34" charset="0"/>
                </a:rPr>
                <a:t>org</a:t>
              </a:r>
              <a:endParaRPr lang="ru-RU" sz="1000">
                <a:solidFill>
                  <a:srgbClr val="4D4D4D"/>
                </a:solidFill>
                <a:latin typeface="Tahoma" pitchFamily="34" charset="0"/>
              </a:endParaRPr>
            </a:p>
            <a:p>
              <a:r>
                <a:rPr lang="ru-RU" sz="1000">
                  <a:solidFill>
                    <a:srgbClr val="4D4D4D"/>
                  </a:solidFill>
                  <a:latin typeface="Tahoma" pitchFamily="34" charset="0"/>
                </a:rPr>
                <a:t>Тел</a:t>
              </a:r>
              <a:r>
                <a:rPr lang="en-US" sz="1000">
                  <a:solidFill>
                    <a:srgbClr val="4D4D4D"/>
                  </a:solidFill>
                  <a:latin typeface="Tahoma" pitchFamily="34" charset="0"/>
                </a:rPr>
                <a:t>/</a:t>
              </a:r>
              <a:r>
                <a:rPr lang="ru-RU" sz="1000">
                  <a:solidFill>
                    <a:srgbClr val="4D4D4D"/>
                  </a:solidFill>
                  <a:latin typeface="Tahoma" pitchFamily="34" charset="0"/>
                </a:rPr>
                <a:t>факс: </a:t>
              </a:r>
              <a:r>
                <a:rPr lang="en-US" sz="1000">
                  <a:solidFill>
                    <a:srgbClr val="4D4D4D"/>
                  </a:solidFill>
                  <a:latin typeface="Tahoma" pitchFamily="34" charset="0"/>
                </a:rPr>
                <a:t>+7 </a:t>
              </a:r>
              <a:r>
                <a:rPr lang="ru-RU" sz="1000">
                  <a:solidFill>
                    <a:srgbClr val="4D4D4D"/>
                  </a:solidFill>
                  <a:latin typeface="Tahoma" pitchFamily="34" charset="0"/>
                </a:rPr>
                <a:t>(495) 917-23-89</a:t>
              </a:r>
            </a:p>
          </p:txBody>
        </p:sp>
        <p:sp>
          <p:nvSpPr>
            <p:cNvPr id="8209" name="Rectangle 25"/>
            <p:cNvSpPr>
              <a:spLocks noChangeArrowheads="1"/>
            </p:cNvSpPr>
            <p:nvPr/>
          </p:nvSpPr>
          <p:spPr bwMode="auto">
            <a:xfrm flipH="1" flipV="1">
              <a:off x="1460" y="3839"/>
              <a:ext cx="51" cy="317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8210" name="Text Box 26"/>
            <p:cNvSpPr txBox="1">
              <a:spLocks noChangeArrowheads="1"/>
            </p:cNvSpPr>
            <p:nvPr/>
          </p:nvSpPr>
          <p:spPr bwMode="auto">
            <a:xfrm>
              <a:off x="1771" y="3748"/>
              <a:ext cx="398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endParaRPr lang="ru-RU" sz="1000">
                <a:solidFill>
                  <a:srgbClr val="5F5F5F"/>
                </a:solidFill>
                <a:latin typeface="Tahoma" pitchFamily="34" charset="0"/>
              </a:endParaRPr>
            </a:p>
          </p:txBody>
        </p:sp>
      </p:grpSp>
      <p:grpSp>
        <p:nvGrpSpPr>
          <p:cNvPr id="8196" name="Group 21"/>
          <p:cNvGrpSpPr>
            <a:grpSpLocks/>
          </p:cNvGrpSpPr>
          <p:nvPr/>
        </p:nvGrpSpPr>
        <p:grpSpPr bwMode="auto">
          <a:xfrm>
            <a:off x="0" y="0"/>
            <a:ext cx="9144000" cy="1520825"/>
            <a:chOff x="0" y="0"/>
            <a:chExt cx="5760" cy="958"/>
          </a:xfrm>
        </p:grpSpPr>
        <p:sp>
          <p:nvSpPr>
            <p:cNvPr id="8198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476" cy="958"/>
            </a:xfrm>
            <a:prstGeom prst="rect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8E8E8E">
                    <a:alpha val="57001"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199" name="Rectangle 6"/>
            <p:cNvSpPr>
              <a:spLocks noChangeArrowheads="1"/>
            </p:cNvSpPr>
            <p:nvPr/>
          </p:nvSpPr>
          <p:spPr bwMode="auto">
            <a:xfrm>
              <a:off x="0" y="865"/>
              <a:ext cx="476" cy="4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00" name="Rectangle 7"/>
            <p:cNvSpPr>
              <a:spLocks noChangeArrowheads="1"/>
            </p:cNvSpPr>
            <p:nvPr/>
          </p:nvSpPr>
          <p:spPr bwMode="auto">
            <a:xfrm>
              <a:off x="0" y="776"/>
              <a:ext cx="476" cy="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01" name="Rectangle 8"/>
            <p:cNvSpPr>
              <a:spLocks noChangeArrowheads="1"/>
            </p:cNvSpPr>
            <p:nvPr/>
          </p:nvSpPr>
          <p:spPr bwMode="auto">
            <a:xfrm>
              <a:off x="0" y="689"/>
              <a:ext cx="476" cy="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02" name="Rectangle 9"/>
            <p:cNvSpPr>
              <a:spLocks noChangeArrowheads="1"/>
            </p:cNvSpPr>
            <p:nvPr/>
          </p:nvSpPr>
          <p:spPr bwMode="auto">
            <a:xfrm rot="5400000" flipH="1">
              <a:off x="2928" y="-2452"/>
              <a:ext cx="380" cy="5284"/>
            </a:xfrm>
            <a:prstGeom prst="rect">
              <a:avLst/>
            </a:prstGeom>
            <a:solidFill>
              <a:srgbClr val="660066">
                <a:alpha val="43137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03" name="Text Box 10"/>
            <p:cNvSpPr txBox="1">
              <a:spLocks noChangeArrowheads="1"/>
            </p:cNvSpPr>
            <p:nvPr/>
          </p:nvSpPr>
          <p:spPr bwMode="auto">
            <a:xfrm>
              <a:off x="1618" y="0"/>
              <a:ext cx="4142" cy="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ru-RU" sz="1000" b="1">
                  <a:solidFill>
                    <a:schemeClr val="bg1"/>
                  </a:solidFill>
                  <a:latin typeface="Tahoma" pitchFamily="34" charset="0"/>
                </a:rPr>
                <a:t>Проект: «Поддержка реформы системы оценки работы милиции в России через исследование, адвокацию и взаимодействие с гражданским обществом»</a:t>
              </a:r>
            </a:p>
            <a:p>
              <a:pPr algn="r"/>
              <a:r>
                <a:rPr lang="ru-RU" sz="1000" b="1">
                  <a:solidFill>
                    <a:schemeClr val="bg1"/>
                  </a:solidFill>
                  <a:latin typeface="Tahoma" pitchFamily="34" charset="0"/>
                </a:rPr>
                <a:t> </a:t>
              </a:r>
            </a:p>
          </p:txBody>
        </p:sp>
        <p:sp>
          <p:nvSpPr>
            <p:cNvPr id="8204" name="Rectangle 11"/>
            <p:cNvSpPr>
              <a:spLocks noChangeArrowheads="1"/>
            </p:cNvSpPr>
            <p:nvPr/>
          </p:nvSpPr>
          <p:spPr bwMode="auto">
            <a:xfrm rot="-5400000">
              <a:off x="2963" y="-2107"/>
              <a:ext cx="309" cy="5284"/>
            </a:xfrm>
            <a:prstGeom prst="rect">
              <a:avLst/>
            </a:prstGeom>
            <a:gradFill rotWithShape="1">
              <a:gsLst>
                <a:gs pos="0">
                  <a:schemeClr val="bg2">
                    <a:alpha val="15999"/>
                  </a:schemeClr>
                </a:gs>
                <a:gs pos="100000">
                  <a:schemeClr val="bg2">
                    <a:alpha val="21999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" name="Text Box 12"/>
            <p:cNvSpPr txBox="1">
              <a:spLocks noChangeArrowheads="1"/>
            </p:cNvSpPr>
            <p:nvPr/>
          </p:nvSpPr>
          <p:spPr bwMode="auto">
            <a:xfrm>
              <a:off x="2709" y="458"/>
              <a:ext cx="305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ru-RU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ahoma" pitchFamily="34" charset="0"/>
                  <a:cs typeface="Tahoma" pitchFamily="34" charset="0"/>
                </a:rPr>
                <a:t>Оценка деятельности полиции в Англии и Уэльсе</a:t>
              </a:r>
            </a:p>
          </p:txBody>
        </p:sp>
        <p:pic>
          <p:nvPicPr>
            <p:cNvPr id="8206" name="Picture 13"/>
            <p:cNvPicPr>
              <a:picLocks noChangeAspect="1" noChangeArrowheads="1"/>
            </p:cNvPicPr>
            <p:nvPr/>
          </p:nvPicPr>
          <p:blipFill>
            <a:blip r:embed="rId2" cstate="print">
              <a:lum contrast="-48000"/>
            </a:blip>
            <a:srcRect/>
            <a:stretch>
              <a:fillRect/>
            </a:stretch>
          </p:blipFill>
          <p:spPr bwMode="auto">
            <a:xfrm>
              <a:off x="0" y="380"/>
              <a:ext cx="476" cy="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197" name="Text Box 26"/>
          <p:cNvSpPr txBox="1">
            <a:spLocks noChangeArrowheads="1"/>
          </p:cNvSpPr>
          <p:nvPr/>
        </p:nvSpPr>
        <p:spPr bwMode="auto">
          <a:xfrm>
            <a:off x="2811463" y="5984875"/>
            <a:ext cx="6332537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1000">
                <a:solidFill>
                  <a:srgbClr val="5F5F5F"/>
                </a:solidFill>
                <a:latin typeface="Tahoma" pitchFamily="34" charset="0"/>
              </a:rPr>
              <a:t>Семинар «</a:t>
            </a:r>
            <a:r>
              <a:rPr lang="ru-RU" sz="1000" b="1">
                <a:solidFill>
                  <a:srgbClr val="660066"/>
                </a:solidFill>
                <a:latin typeface="Tahoma" pitchFamily="34" charset="0"/>
              </a:rPr>
              <a:t>Подходы к организации системы оценки работы милиции</a:t>
            </a:r>
            <a:r>
              <a:rPr lang="ru-RU" sz="1000">
                <a:solidFill>
                  <a:srgbClr val="5F5F5F"/>
                </a:solidFill>
                <a:latin typeface="Tahoma" pitchFamily="34" charset="0"/>
              </a:rPr>
              <a:t>»</a:t>
            </a:r>
          </a:p>
          <a:p>
            <a:pPr algn="r"/>
            <a:r>
              <a:rPr lang="ru-RU" sz="1000">
                <a:solidFill>
                  <a:srgbClr val="5F5F5F"/>
                </a:solidFill>
                <a:latin typeface="Tahoma" pitchFamily="34" charset="0"/>
              </a:rPr>
              <a:t>Материал подготовлен  – Титков А.</a:t>
            </a:r>
          </a:p>
          <a:p>
            <a:pPr algn="r"/>
            <a:r>
              <a:rPr lang="ru-RU" sz="1000">
                <a:solidFill>
                  <a:srgbClr val="5F5F5F"/>
                </a:solidFill>
                <a:latin typeface="Tahoma" pitchFamily="34" charset="0"/>
              </a:rPr>
              <a:t>Фонд «Общественный вердикт» (Москва, Россия)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9"/>
          <p:cNvSpPr txBox="1">
            <a:spLocks noChangeArrowheads="1"/>
          </p:cNvSpPr>
          <p:nvPr/>
        </p:nvSpPr>
        <p:spPr bwMode="auto">
          <a:xfrm>
            <a:off x="611188" y="1639888"/>
            <a:ext cx="7885112" cy="394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5F5F5F"/>
                </a:solidFill>
                <a:latin typeface="Verdana" pitchFamily="34" charset="0"/>
              </a:rPr>
              <a:t>СИСТЕМА ПЛАНИРОВАНИЯ</a:t>
            </a:r>
          </a:p>
          <a:p>
            <a:pPr algn="ctr"/>
            <a:r>
              <a:rPr lang="ru-RU" sz="1600">
                <a:latin typeface="Calibri" pitchFamily="34" charset="0"/>
              </a:rPr>
              <a:t> </a:t>
            </a:r>
            <a:endParaRPr lang="ru-RU" sz="1600" b="1">
              <a:latin typeface="Calibri" pitchFamily="34" charset="0"/>
            </a:endParaRPr>
          </a:p>
          <a:p>
            <a:pPr>
              <a:buFontTx/>
              <a:buChar char="-"/>
            </a:pPr>
            <a:r>
              <a:rPr lang="ru-RU" sz="1600">
                <a:latin typeface="Calibri" pitchFamily="34" charset="0"/>
              </a:rPr>
              <a:t> </a:t>
            </a:r>
            <a:r>
              <a:rPr lang="ru-RU" sz="1600" b="1">
                <a:latin typeface="Calibri" pitchFamily="34" charset="0"/>
              </a:rPr>
              <a:t>цели и задачи министерства</a:t>
            </a:r>
            <a:r>
              <a:rPr lang="ru-RU" sz="1600">
                <a:latin typeface="Calibri" pitchFamily="34" charset="0"/>
              </a:rPr>
              <a:t>: (</a:t>
            </a:r>
            <a:r>
              <a:rPr lang="en-US" sz="1600">
                <a:latin typeface="Calibri" pitchFamily="34" charset="0"/>
              </a:rPr>
              <a:t>public service agreement)</a:t>
            </a:r>
            <a:endParaRPr lang="ru-RU" sz="1600">
              <a:latin typeface="Calibri" pitchFamily="34" charset="0"/>
            </a:endParaRPr>
          </a:p>
          <a:p>
            <a:pPr>
              <a:buFontTx/>
              <a:buChar char="-"/>
            </a:pPr>
            <a:r>
              <a:rPr lang="ru-RU" sz="1600">
                <a:latin typeface="Calibri" pitchFamily="34" charset="0"/>
              </a:rPr>
              <a:t> соглашения о приоритетах развития региона </a:t>
            </a:r>
            <a:r>
              <a:rPr lang="en-US" sz="1600">
                <a:latin typeface="Calibri" pitchFamily="34" charset="0"/>
              </a:rPr>
              <a:t>(local area agreement)</a:t>
            </a:r>
            <a:r>
              <a:rPr lang="ru-RU" sz="1600">
                <a:latin typeface="Calibri" pitchFamily="34" charset="0"/>
              </a:rPr>
              <a:t>: заключается между правительством (министерством) и местными органанами</a:t>
            </a:r>
          </a:p>
          <a:p>
            <a:pPr>
              <a:buFontTx/>
              <a:buChar char="-"/>
            </a:pPr>
            <a:r>
              <a:rPr lang="ru-RU" sz="1600">
                <a:latin typeface="Calibri" pitchFamily="34" charset="0"/>
              </a:rPr>
              <a:t>- </a:t>
            </a:r>
            <a:r>
              <a:rPr lang="ru-RU" sz="1600" b="1">
                <a:latin typeface="Calibri" pitchFamily="34" charset="0"/>
              </a:rPr>
              <a:t>обязательства </a:t>
            </a:r>
            <a:r>
              <a:rPr lang="ru-RU" sz="1600">
                <a:latin typeface="Calibri" pitchFamily="34" charset="0"/>
              </a:rPr>
              <a:t>перед гражданами (</a:t>
            </a:r>
            <a:r>
              <a:rPr lang="en-US" sz="1600">
                <a:latin typeface="Calibri" pitchFamily="34" charset="0"/>
              </a:rPr>
              <a:t>Policy pledge): </a:t>
            </a:r>
            <a:r>
              <a:rPr lang="ru-RU" sz="1600">
                <a:latin typeface="Calibri" pitchFamily="34" charset="0"/>
              </a:rPr>
              <a:t>объявленные цели и задачи</a:t>
            </a:r>
          </a:p>
          <a:p>
            <a:pPr>
              <a:buFontTx/>
              <a:buChar char="-"/>
            </a:pPr>
            <a:r>
              <a:rPr lang="ru-RU" sz="1600">
                <a:latin typeface="Calibri" pitchFamily="34" charset="0"/>
              </a:rPr>
              <a:t>- ежегодные планы полиции (</a:t>
            </a:r>
            <a:r>
              <a:rPr lang="ru-RU" sz="1600" b="1">
                <a:latin typeface="Calibri" pitchFamily="34" charset="0"/>
              </a:rPr>
              <a:t>констебли</a:t>
            </a:r>
            <a:r>
              <a:rPr lang="ru-RU" sz="1600">
                <a:latin typeface="Calibri" pitchFamily="34" charset="0"/>
              </a:rPr>
              <a:t> при участии Полицейской инспекции и Комиссии аудита)</a:t>
            </a:r>
          </a:p>
          <a:p>
            <a:pPr>
              <a:buFontTx/>
              <a:buChar char="-"/>
            </a:pPr>
            <a:endParaRPr lang="ru-RU" sz="1600" b="1">
              <a:latin typeface="Calibri" pitchFamily="34" charset="0"/>
            </a:endParaRPr>
          </a:p>
          <a:p>
            <a:r>
              <a:rPr lang="ru-RU" sz="1400" b="1">
                <a:solidFill>
                  <a:srgbClr val="5F5F5F"/>
                </a:solidFill>
                <a:latin typeface="Verdana" pitchFamily="34" charset="0"/>
              </a:rPr>
              <a:t>ПРОВЕРКА ЭФФЕКТИВНОСТИ РАБОТЫ</a:t>
            </a:r>
          </a:p>
          <a:p>
            <a:pPr>
              <a:buFontTx/>
              <a:buChar char="-"/>
            </a:pPr>
            <a:r>
              <a:rPr lang="ru-RU" sz="1400">
                <a:latin typeface="Calibri" pitchFamily="34" charset="0"/>
              </a:rPr>
              <a:t>Королевская полицейская инспекция (инспектирование в публичных/общих интересах)</a:t>
            </a:r>
          </a:p>
          <a:p>
            <a:pPr>
              <a:buFontTx/>
              <a:buChar char="-"/>
            </a:pPr>
            <a:r>
              <a:rPr lang="ru-RU" sz="1400">
                <a:latin typeface="Calibri" pitchFamily="34" charset="0"/>
              </a:rPr>
              <a:t> Комиссия аудита</a:t>
            </a:r>
            <a:endParaRPr lang="en-US" sz="1400">
              <a:latin typeface="Calibri" pitchFamily="34" charset="0"/>
            </a:endParaRPr>
          </a:p>
          <a:p>
            <a:pPr>
              <a:buFontTx/>
              <a:buChar char="-"/>
            </a:pPr>
            <a:r>
              <a:rPr lang="en-US" sz="1400">
                <a:latin typeface="Calibri" pitchFamily="34" charset="0"/>
              </a:rPr>
              <a:t> </a:t>
            </a:r>
            <a:r>
              <a:rPr lang="ru-RU" sz="1400">
                <a:latin typeface="Calibri" pitchFamily="34" charset="0"/>
              </a:rPr>
              <a:t>Группа управления эффективностью работы полиции  (межведомственная, под председательством полицейской инспекции)</a:t>
            </a:r>
          </a:p>
          <a:p>
            <a:pPr>
              <a:buFontTx/>
              <a:buChar char="-"/>
            </a:pPr>
            <a:endParaRPr lang="ru-RU" sz="1600">
              <a:latin typeface="Calibri" pitchFamily="34" charset="0"/>
            </a:endParaRPr>
          </a:p>
          <a:p>
            <a:pPr>
              <a:buFontTx/>
              <a:buChar char="-"/>
            </a:pPr>
            <a:endParaRPr lang="ru-RU" sz="1600">
              <a:latin typeface="Calibri" pitchFamily="34" charset="0"/>
            </a:endParaRPr>
          </a:p>
        </p:txBody>
      </p:sp>
      <p:grpSp>
        <p:nvGrpSpPr>
          <p:cNvPr id="9219" name="Group 22"/>
          <p:cNvGrpSpPr>
            <a:grpSpLocks/>
          </p:cNvGrpSpPr>
          <p:nvPr/>
        </p:nvGrpSpPr>
        <p:grpSpPr bwMode="auto">
          <a:xfrm>
            <a:off x="0" y="5840413"/>
            <a:ext cx="9144000" cy="1017587"/>
            <a:chOff x="0" y="3679"/>
            <a:chExt cx="5760" cy="641"/>
          </a:xfrm>
        </p:grpSpPr>
        <p:sp>
          <p:nvSpPr>
            <p:cNvPr id="9231" name="Rectangle 23"/>
            <p:cNvSpPr>
              <a:spLocks noChangeArrowheads="1"/>
            </p:cNvSpPr>
            <p:nvPr/>
          </p:nvSpPr>
          <p:spPr bwMode="auto">
            <a:xfrm>
              <a:off x="0" y="3679"/>
              <a:ext cx="5760" cy="641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9232" name="Text Box 24"/>
            <p:cNvSpPr txBox="1">
              <a:spLocks noChangeArrowheads="1"/>
            </p:cNvSpPr>
            <p:nvPr/>
          </p:nvSpPr>
          <p:spPr bwMode="auto">
            <a:xfrm>
              <a:off x="272" y="3826"/>
              <a:ext cx="1236" cy="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>
                  <a:solidFill>
                    <a:srgbClr val="660066"/>
                  </a:solidFill>
                  <a:latin typeface="Tahoma" pitchFamily="34" charset="0"/>
                </a:rPr>
                <a:t>www.publicverdict.org</a:t>
              </a:r>
              <a:endParaRPr lang="ru-RU" sz="1000" b="1">
                <a:solidFill>
                  <a:srgbClr val="660066"/>
                </a:solidFill>
                <a:latin typeface="Tahoma" pitchFamily="34" charset="0"/>
              </a:endParaRPr>
            </a:p>
            <a:p>
              <a:r>
                <a:rPr lang="en-US" sz="1000">
                  <a:solidFill>
                    <a:srgbClr val="4D4D4D"/>
                  </a:solidFill>
                  <a:latin typeface="Tahoma" pitchFamily="34" charset="0"/>
                </a:rPr>
                <a:t>e</a:t>
              </a:r>
              <a:r>
                <a:rPr lang="ru-RU" sz="1000">
                  <a:solidFill>
                    <a:srgbClr val="4D4D4D"/>
                  </a:solidFill>
                  <a:latin typeface="Tahoma" pitchFamily="34" charset="0"/>
                </a:rPr>
                <a:t>-mail: info@</a:t>
              </a:r>
              <a:r>
                <a:rPr lang="en-US" sz="1000">
                  <a:solidFill>
                    <a:srgbClr val="4D4D4D"/>
                  </a:solidFill>
                  <a:latin typeface="Tahoma" pitchFamily="34" charset="0"/>
                </a:rPr>
                <a:t>publicverdict</a:t>
              </a:r>
              <a:r>
                <a:rPr lang="ru-RU" sz="1000">
                  <a:solidFill>
                    <a:srgbClr val="4D4D4D"/>
                  </a:solidFill>
                  <a:latin typeface="Tahoma" pitchFamily="34" charset="0"/>
                </a:rPr>
                <a:t>.</a:t>
              </a:r>
              <a:r>
                <a:rPr lang="en-US" sz="1000">
                  <a:solidFill>
                    <a:srgbClr val="4D4D4D"/>
                  </a:solidFill>
                  <a:latin typeface="Tahoma" pitchFamily="34" charset="0"/>
                </a:rPr>
                <a:t>org</a:t>
              </a:r>
              <a:endParaRPr lang="ru-RU" sz="1000">
                <a:solidFill>
                  <a:srgbClr val="4D4D4D"/>
                </a:solidFill>
                <a:latin typeface="Tahoma" pitchFamily="34" charset="0"/>
              </a:endParaRPr>
            </a:p>
            <a:p>
              <a:r>
                <a:rPr lang="ru-RU" sz="1000">
                  <a:solidFill>
                    <a:srgbClr val="4D4D4D"/>
                  </a:solidFill>
                  <a:latin typeface="Tahoma" pitchFamily="34" charset="0"/>
                </a:rPr>
                <a:t>Тел</a:t>
              </a:r>
              <a:r>
                <a:rPr lang="en-US" sz="1000">
                  <a:solidFill>
                    <a:srgbClr val="4D4D4D"/>
                  </a:solidFill>
                  <a:latin typeface="Tahoma" pitchFamily="34" charset="0"/>
                </a:rPr>
                <a:t>/</a:t>
              </a:r>
              <a:r>
                <a:rPr lang="ru-RU" sz="1000">
                  <a:solidFill>
                    <a:srgbClr val="4D4D4D"/>
                  </a:solidFill>
                  <a:latin typeface="Tahoma" pitchFamily="34" charset="0"/>
                </a:rPr>
                <a:t>факс: </a:t>
              </a:r>
              <a:r>
                <a:rPr lang="en-US" sz="1000">
                  <a:solidFill>
                    <a:srgbClr val="4D4D4D"/>
                  </a:solidFill>
                  <a:latin typeface="Tahoma" pitchFamily="34" charset="0"/>
                </a:rPr>
                <a:t>+7 </a:t>
              </a:r>
              <a:r>
                <a:rPr lang="ru-RU" sz="1000">
                  <a:solidFill>
                    <a:srgbClr val="4D4D4D"/>
                  </a:solidFill>
                  <a:latin typeface="Tahoma" pitchFamily="34" charset="0"/>
                </a:rPr>
                <a:t>(495) 917-23-89</a:t>
              </a:r>
            </a:p>
          </p:txBody>
        </p:sp>
        <p:sp>
          <p:nvSpPr>
            <p:cNvPr id="9233" name="Rectangle 25"/>
            <p:cNvSpPr>
              <a:spLocks noChangeArrowheads="1"/>
            </p:cNvSpPr>
            <p:nvPr/>
          </p:nvSpPr>
          <p:spPr bwMode="auto">
            <a:xfrm flipH="1" flipV="1">
              <a:off x="1460" y="3839"/>
              <a:ext cx="51" cy="317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9234" name="Text Box 26"/>
            <p:cNvSpPr txBox="1">
              <a:spLocks noChangeArrowheads="1"/>
            </p:cNvSpPr>
            <p:nvPr/>
          </p:nvSpPr>
          <p:spPr bwMode="auto">
            <a:xfrm>
              <a:off x="1771" y="3748"/>
              <a:ext cx="398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endParaRPr lang="ru-RU" sz="1000">
                <a:solidFill>
                  <a:srgbClr val="5F5F5F"/>
                </a:solidFill>
                <a:latin typeface="Tahoma" pitchFamily="34" charset="0"/>
              </a:endParaRPr>
            </a:p>
          </p:txBody>
        </p:sp>
      </p:grpSp>
      <p:grpSp>
        <p:nvGrpSpPr>
          <p:cNvPr id="9220" name="Group 21"/>
          <p:cNvGrpSpPr>
            <a:grpSpLocks/>
          </p:cNvGrpSpPr>
          <p:nvPr/>
        </p:nvGrpSpPr>
        <p:grpSpPr bwMode="auto">
          <a:xfrm>
            <a:off x="0" y="0"/>
            <a:ext cx="9144000" cy="1520825"/>
            <a:chOff x="0" y="0"/>
            <a:chExt cx="5760" cy="958"/>
          </a:xfrm>
        </p:grpSpPr>
        <p:sp>
          <p:nvSpPr>
            <p:cNvPr id="922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476" cy="958"/>
            </a:xfrm>
            <a:prstGeom prst="rect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8E8E8E">
                    <a:alpha val="57001"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23" name="Rectangle 6"/>
            <p:cNvSpPr>
              <a:spLocks noChangeArrowheads="1"/>
            </p:cNvSpPr>
            <p:nvPr/>
          </p:nvSpPr>
          <p:spPr bwMode="auto">
            <a:xfrm>
              <a:off x="0" y="865"/>
              <a:ext cx="476" cy="4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24" name="Rectangle 7"/>
            <p:cNvSpPr>
              <a:spLocks noChangeArrowheads="1"/>
            </p:cNvSpPr>
            <p:nvPr/>
          </p:nvSpPr>
          <p:spPr bwMode="auto">
            <a:xfrm>
              <a:off x="0" y="776"/>
              <a:ext cx="476" cy="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25" name="Rectangle 8"/>
            <p:cNvSpPr>
              <a:spLocks noChangeArrowheads="1"/>
            </p:cNvSpPr>
            <p:nvPr/>
          </p:nvSpPr>
          <p:spPr bwMode="auto">
            <a:xfrm>
              <a:off x="0" y="689"/>
              <a:ext cx="476" cy="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26" name="Rectangle 9"/>
            <p:cNvSpPr>
              <a:spLocks noChangeArrowheads="1"/>
            </p:cNvSpPr>
            <p:nvPr/>
          </p:nvSpPr>
          <p:spPr bwMode="auto">
            <a:xfrm rot="5400000" flipH="1">
              <a:off x="2928" y="-2452"/>
              <a:ext cx="380" cy="5284"/>
            </a:xfrm>
            <a:prstGeom prst="rect">
              <a:avLst/>
            </a:prstGeom>
            <a:solidFill>
              <a:srgbClr val="660066">
                <a:alpha val="43137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27" name="Text Box 10"/>
            <p:cNvSpPr txBox="1">
              <a:spLocks noChangeArrowheads="1"/>
            </p:cNvSpPr>
            <p:nvPr/>
          </p:nvSpPr>
          <p:spPr bwMode="auto">
            <a:xfrm>
              <a:off x="1618" y="0"/>
              <a:ext cx="4142" cy="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ru-RU" sz="1000" b="1">
                  <a:solidFill>
                    <a:schemeClr val="bg1"/>
                  </a:solidFill>
                  <a:latin typeface="Tahoma" pitchFamily="34" charset="0"/>
                </a:rPr>
                <a:t>Проект: «Поддержка реформы системы оценки работы милиции в России через исследование, адвокацию и взаимодействие с гражданским обществом»</a:t>
              </a:r>
            </a:p>
            <a:p>
              <a:pPr algn="r"/>
              <a:r>
                <a:rPr lang="ru-RU" sz="1000" b="1">
                  <a:solidFill>
                    <a:schemeClr val="bg1"/>
                  </a:solidFill>
                  <a:latin typeface="Tahoma" pitchFamily="34" charset="0"/>
                </a:rPr>
                <a:t> </a:t>
              </a:r>
            </a:p>
          </p:txBody>
        </p:sp>
        <p:sp>
          <p:nvSpPr>
            <p:cNvPr id="9228" name="Rectangle 11"/>
            <p:cNvSpPr>
              <a:spLocks noChangeArrowheads="1"/>
            </p:cNvSpPr>
            <p:nvPr/>
          </p:nvSpPr>
          <p:spPr bwMode="auto">
            <a:xfrm rot="-5400000">
              <a:off x="2963" y="-2107"/>
              <a:ext cx="309" cy="5284"/>
            </a:xfrm>
            <a:prstGeom prst="rect">
              <a:avLst/>
            </a:prstGeom>
            <a:gradFill rotWithShape="1">
              <a:gsLst>
                <a:gs pos="0">
                  <a:schemeClr val="bg2">
                    <a:alpha val="15999"/>
                  </a:schemeClr>
                </a:gs>
                <a:gs pos="100000">
                  <a:schemeClr val="bg2">
                    <a:alpha val="21999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7" name="Text Box 12"/>
            <p:cNvSpPr txBox="1">
              <a:spLocks noChangeArrowheads="1"/>
            </p:cNvSpPr>
            <p:nvPr/>
          </p:nvSpPr>
          <p:spPr bwMode="auto">
            <a:xfrm>
              <a:off x="2709" y="458"/>
              <a:ext cx="305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ru-RU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ahoma" pitchFamily="34" charset="0"/>
                  <a:cs typeface="Tahoma" pitchFamily="34" charset="0"/>
                </a:rPr>
                <a:t>Оценка деятельности полиции в Англии и Уэльсе</a:t>
              </a:r>
            </a:p>
          </p:txBody>
        </p:sp>
        <p:pic>
          <p:nvPicPr>
            <p:cNvPr id="9230" name="Picture 13"/>
            <p:cNvPicPr>
              <a:picLocks noChangeAspect="1" noChangeArrowheads="1"/>
            </p:cNvPicPr>
            <p:nvPr/>
          </p:nvPicPr>
          <p:blipFill>
            <a:blip r:embed="rId2" cstate="print">
              <a:lum contrast="-48000"/>
            </a:blip>
            <a:srcRect/>
            <a:stretch>
              <a:fillRect/>
            </a:stretch>
          </p:blipFill>
          <p:spPr bwMode="auto">
            <a:xfrm>
              <a:off x="0" y="380"/>
              <a:ext cx="476" cy="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221" name="Text Box 26"/>
          <p:cNvSpPr txBox="1">
            <a:spLocks noChangeArrowheads="1"/>
          </p:cNvSpPr>
          <p:nvPr/>
        </p:nvSpPr>
        <p:spPr bwMode="auto">
          <a:xfrm>
            <a:off x="2811463" y="5984875"/>
            <a:ext cx="6332537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1000">
                <a:solidFill>
                  <a:srgbClr val="5F5F5F"/>
                </a:solidFill>
                <a:latin typeface="Tahoma" pitchFamily="34" charset="0"/>
              </a:rPr>
              <a:t>Семинар «</a:t>
            </a:r>
            <a:r>
              <a:rPr lang="ru-RU" sz="1000" b="1">
                <a:solidFill>
                  <a:srgbClr val="660066"/>
                </a:solidFill>
                <a:latin typeface="Tahoma" pitchFamily="34" charset="0"/>
              </a:rPr>
              <a:t>Подходы к организации системы оценки работы милиции</a:t>
            </a:r>
            <a:r>
              <a:rPr lang="ru-RU" sz="1000">
                <a:solidFill>
                  <a:srgbClr val="5F5F5F"/>
                </a:solidFill>
                <a:latin typeface="Tahoma" pitchFamily="34" charset="0"/>
              </a:rPr>
              <a:t>»</a:t>
            </a:r>
          </a:p>
          <a:p>
            <a:pPr algn="r"/>
            <a:r>
              <a:rPr lang="ru-RU" sz="1000">
                <a:solidFill>
                  <a:srgbClr val="5F5F5F"/>
                </a:solidFill>
                <a:latin typeface="Tahoma" pitchFamily="34" charset="0"/>
              </a:rPr>
              <a:t>Материал подготовлен  – Титков А.</a:t>
            </a:r>
          </a:p>
          <a:p>
            <a:pPr algn="r"/>
            <a:r>
              <a:rPr lang="ru-RU" sz="1000">
                <a:solidFill>
                  <a:srgbClr val="5F5F5F"/>
                </a:solidFill>
                <a:latin typeface="Tahoma" pitchFamily="34" charset="0"/>
              </a:rPr>
              <a:t>Фонд «Общественный вердикт» (Москва, Россия)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9"/>
          <p:cNvSpPr txBox="1">
            <a:spLocks noChangeArrowheads="1"/>
          </p:cNvSpPr>
          <p:nvPr/>
        </p:nvSpPr>
        <p:spPr bwMode="auto">
          <a:xfrm>
            <a:off x="611188" y="1639888"/>
            <a:ext cx="7885112" cy="233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5F5F5F"/>
                </a:solidFill>
                <a:latin typeface="Verdana" pitchFamily="34" charset="0"/>
              </a:rPr>
              <a:t>СИСТЕМА ОЦЕНКИ: ИСТОЧНИКИ ДАННЫХ</a:t>
            </a:r>
          </a:p>
          <a:p>
            <a:pPr algn="ctr"/>
            <a:r>
              <a:rPr lang="ru-RU" sz="1600">
                <a:latin typeface="Calibri" pitchFamily="34" charset="0"/>
              </a:rPr>
              <a:t> </a:t>
            </a:r>
            <a:endParaRPr lang="ru-RU" sz="1600" b="1">
              <a:latin typeface="Calibri" pitchFamily="34" charset="0"/>
            </a:endParaRPr>
          </a:p>
          <a:p>
            <a:pPr>
              <a:buFontTx/>
              <a:buChar char="-"/>
            </a:pPr>
            <a:r>
              <a:rPr lang="ru-RU" sz="1600">
                <a:latin typeface="Calibri" pitchFamily="34" charset="0"/>
              </a:rPr>
              <a:t> Опрос населения силами МВД (ежегодный Британский опрос о преступности)</a:t>
            </a:r>
          </a:p>
          <a:p>
            <a:pPr>
              <a:buFontTx/>
              <a:buChar char="-"/>
            </a:pPr>
            <a:r>
              <a:rPr lang="ru-RU" sz="1600">
                <a:latin typeface="Calibri" pitchFamily="34" charset="0"/>
              </a:rPr>
              <a:t> Опрос населениями силами региональной полиции</a:t>
            </a:r>
          </a:p>
          <a:p>
            <a:pPr>
              <a:buFontTx/>
              <a:buChar char="-"/>
            </a:pPr>
            <a:r>
              <a:rPr lang="ru-RU" sz="1600">
                <a:latin typeface="Calibri" pitchFamily="34" charset="0"/>
              </a:rPr>
              <a:t>- Собственная статистика правонарушений:  зарегистрированные и раскрытые преступления; жертвы ДТП и др.</a:t>
            </a:r>
          </a:p>
          <a:p>
            <a:pPr>
              <a:buFontTx/>
              <a:buChar char="-"/>
            </a:pPr>
            <a:r>
              <a:rPr lang="ru-RU" sz="1600">
                <a:latin typeface="Calibri" pitchFamily="34" charset="0"/>
              </a:rPr>
              <a:t>- Собственная статистика о личном составе, действиях:  отработанные часы, время патрулирования и др. </a:t>
            </a:r>
          </a:p>
          <a:p>
            <a:pPr>
              <a:buFontTx/>
              <a:buChar char="-"/>
            </a:pPr>
            <a:r>
              <a:rPr lang="ru-RU" sz="1600">
                <a:latin typeface="Calibri" pitchFamily="34" charset="0"/>
              </a:rPr>
              <a:t>- Государственная статистика: состав населения, данные о транспортных потоках и др.</a:t>
            </a:r>
          </a:p>
        </p:txBody>
      </p:sp>
      <p:grpSp>
        <p:nvGrpSpPr>
          <p:cNvPr id="10243" name="Group 22"/>
          <p:cNvGrpSpPr>
            <a:grpSpLocks/>
          </p:cNvGrpSpPr>
          <p:nvPr/>
        </p:nvGrpSpPr>
        <p:grpSpPr bwMode="auto">
          <a:xfrm>
            <a:off x="0" y="5840413"/>
            <a:ext cx="9144000" cy="1017587"/>
            <a:chOff x="0" y="3679"/>
            <a:chExt cx="5760" cy="641"/>
          </a:xfrm>
        </p:grpSpPr>
        <p:sp>
          <p:nvSpPr>
            <p:cNvPr id="10255" name="Rectangle 23"/>
            <p:cNvSpPr>
              <a:spLocks noChangeArrowheads="1"/>
            </p:cNvSpPr>
            <p:nvPr/>
          </p:nvSpPr>
          <p:spPr bwMode="auto">
            <a:xfrm>
              <a:off x="0" y="3679"/>
              <a:ext cx="5760" cy="641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0256" name="Text Box 24"/>
            <p:cNvSpPr txBox="1">
              <a:spLocks noChangeArrowheads="1"/>
            </p:cNvSpPr>
            <p:nvPr/>
          </p:nvSpPr>
          <p:spPr bwMode="auto">
            <a:xfrm>
              <a:off x="272" y="3826"/>
              <a:ext cx="1236" cy="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>
                  <a:solidFill>
                    <a:srgbClr val="660066"/>
                  </a:solidFill>
                  <a:latin typeface="Tahoma" pitchFamily="34" charset="0"/>
                </a:rPr>
                <a:t>www.publicverdict.org</a:t>
              </a:r>
              <a:endParaRPr lang="ru-RU" sz="1000" b="1">
                <a:solidFill>
                  <a:srgbClr val="660066"/>
                </a:solidFill>
                <a:latin typeface="Tahoma" pitchFamily="34" charset="0"/>
              </a:endParaRPr>
            </a:p>
            <a:p>
              <a:r>
                <a:rPr lang="en-US" sz="1000">
                  <a:solidFill>
                    <a:srgbClr val="4D4D4D"/>
                  </a:solidFill>
                  <a:latin typeface="Tahoma" pitchFamily="34" charset="0"/>
                </a:rPr>
                <a:t>e</a:t>
              </a:r>
              <a:r>
                <a:rPr lang="ru-RU" sz="1000">
                  <a:solidFill>
                    <a:srgbClr val="4D4D4D"/>
                  </a:solidFill>
                  <a:latin typeface="Tahoma" pitchFamily="34" charset="0"/>
                </a:rPr>
                <a:t>-mail: info@</a:t>
              </a:r>
              <a:r>
                <a:rPr lang="en-US" sz="1000">
                  <a:solidFill>
                    <a:srgbClr val="4D4D4D"/>
                  </a:solidFill>
                  <a:latin typeface="Tahoma" pitchFamily="34" charset="0"/>
                </a:rPr>
                <a:t>publicverdict</a:t>
              </a:r>
              <a:r>
                <a:rPr lang="ru-RU" sz="1000">
                  <a:solidFill>
                    <a:srgbClr val="4D4D4D"/>
                  </a:solidFill>
                  <a:latin typeface="Tahoma" pitchFamily="34" charset="0"/>
                </a:rPr>
                <a:t>.</a:t>
              </a:r>
              <a:r>
                <a:rPr lang="en-US" sz="1000">
                  <a:solidFill>
                    <a:srgbClr val="4D4D4D"/>
                  </a:solidFill>
                  <a:latin typeface="Tahoma" pitchFamily="34" charset="0"/>
                </a:rPr>
                <a:t>org</a:t>
              </a:r>
              <a:endParaRPr lang="ru-RU" sz="1000">
                <a:solidFill>
                  <a:srgbClr val="4D4D4D"/>
                </a:solidFill>
                <a:latin typeface="Tahoma" pitchFamily="34" charset="0"/>
              </a:endParaRPr>
            </a:p>
            <a:p>
              <a:r>
                <a:rPr lang="ru-RU" sz="1000">
                  <a:solidFill>
                    <a:srgbClr val="4D4D4D"/>
                  </a:solidFill>
                  <a:latin typeface="Tahoma" pitchFamily="34" charset="0"/>
                </a:rPr>
                <a:t>Тел</a:t>
              </a:r>
              <a:r>
                <a:rPr lang="en-US" sz="1000">
                  <a:solidFill>
                    <a:srgbClr val="4D4D4D"/>
                  </a:solidFill>
                  <a:latin typeface="Tahoma" pitchFamily="34" charset="0"/>
                </a:rPr>
                <a:t>/</a:t>
              </a:r>
              <a:r>
                <a:rPr lang="ru-RU" sz="1000">
                  <a:solidFill>
                    <a:srgbClr val="4D4D4D"/>
                  </a:solidFill>
                  <a:latin typeface="Tahoma" pitchFamily="34" charset="0"/>
                </a:rPr>
                <a:t>факс: </a:t>
              </a:r>
              <a:r>
                <a:rPr lang="en-US" sz="1000">
                  <a:solidFill>
                    <a:srgbClr val="4D4D4D"/>
                  </a:solidFill>
                  <a:latin typeface="Tahoma" pitchFamily="34" charset="0"/>
                </a:rPr>
                <a:t>+7 </a:t>
              </a:r>
              <a:r>
                <a:rPr lang="ru-RU" sz="1000">
                  <a:solidFill>
                    <a:srgbClr val="4D4D4D"/>
                  </a:solidFill>
                  <a:latin typeface="Tahoma" pitchFamily="34" charset="0"/>
                </a:rPr>
                <a:t>(495) 917-23-89</a:t>
              </a:r>
            </a:p>
          </p:txBody>
        </p:sp>
        <p:sp>
          <p:nvSpPr>
            <p:cNvPr id="10257" name="Rectangle 25"/>
            <p:cNvSpPr>
              <a:spLocks noChangeArrowheads="1"/>
            </p:cNvSpPr>
            <p:nvPr/>
          </p:nvSpPr>
          <p:spPr bwMode="auto">
            <a:xfrm flipH="1" flipV="1">
              <a:off x="1460" y="3839"/>
              <a:ext cx="51" cy="317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0258" name="Text Box 26"/>
            <p:cNvSpPr txBox="1">
              <a:spLocks noChangeArrowheads="1"/>
            </p:cNvSpPr>
            <p:nvPr/>
          </p:nvSpPr>
          <p:spPr bwMode="auto">
            <a:xfrm>
              <a:off x="1771" y="3748"/>
              <a:ext cx="398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endParaRPr lang="ru-RU" sz="1000">
                <a:solidFill>
                  <a:srgbClr val="5F5F5F"/>
                </a:solidFill>
                <a:latin typeface="Tahoma" pitchFamily="34" charset="0"/>
              </a:endParaRPr>
            </a:p>
          </p:txBody>
        </p:sp>
      </p:grpSp>
      <p:grpSp>
        <p:nvGrpSpPr>
          <p:cNvPr id="10244" name="Group 21"/>
          <p:cNvGrpSpPr>
            <a:grpSpLocks/>
          </p:cNvGrpSpPr>
          <p:nvPr/>
        </p:nvGrpSpPr>
        <p:grpSpPr bwMode="auto">
          <a:xfrm>
            <a:off x="0" y="0"/>
            <a:ext cx="9144000" cy="1520825"/>
            <a:chOff x="0" y="0"/>
            <a:chExt cx="5760" cy="958"/>
          </a:xfrm>
        </p:grpSpPr>
        <p:sp>
          <p:nvSpPr>
            <p:cNvPr id="10246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476" cy="958"/>
            </a:xfrm>
            <a:prstGeom prst="rect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8E8E8E">
                    <a:alpha val="57001"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47" name="Rectangle 6"/>
            <p:cNvSpPr>
              <a:spLocks noChangeArrowheads="1"/>
            </p:cNvSpPr>
            <p:nvPr/>
          </p:nvSpPr>
          <p:spPr bwMode="auto">
            <a:xfrm>
              <a:off x="0" y="865"/>
              <a:ext cx="476" cy="4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48" name="Rectangle 7"/>
            <p:cNvSpPr>
              <a:spLocks noChangeArrowheads="1"/>
            </p:cNvSpPr>
            <p:nvPr/>
          </p:nvSpPr>
          <p:spPr bwMode="auto">
            <a:xfrm>
              <a:off x="0" y="776"/>
              <a:ext cx="476" cy="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49" name="Rectangle 8"/>
            <p:cNvSpPr>
              <a:spLocks noChangeArrowheads="1"/>
            </p:cNvSpPr>
            <p:nvPr/>
          </p:nvSpPr>
          <p:spPr bwMode="auto">
            <a:xfrm>
              <a:off x="0" y="689"/>
              <a:ext cx="476" cy="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50" name="Rectangle 9"/>
            <p:cNvSpPr>
              <a:spLocks noChangeArrowheads="1"/>
            </p:cNvSpPr>
            <p:nvPr/>
          </p:nvSpPr>
          <p:spPr bwMode="auto">
            <a:xfrm rot="5400000" flipH="1">
              <a:off x="2928" y="-2452"/>
              <a:ext cx="380" cy="5284"/>
            </a:xfrm>
            <a:prstGeom prst="rect">
              <a:avLst/>
            </a:prstGeom>
            <a:solidFill>
              <a:srgbClr val="660066">
                <a:alpha val="43137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51" name="Text Box 10"/>
            <p:cNvSpPr txBox="1">
              <a:spLocks noChangeArrowheads="1"/>
            </p:cNvSpPr>
            <p:nvPr/>
          </p:nvSpPr>
          <p:spPr bwMode="auto">
            <a:xfrm>
              <a:off x="1618" y="0"/>
              <a:ext cx="4142" cy="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ru-RU" sz="1000" b="1">
                  <a:solidFill>
                    <a:schemeClr val="bg1"/>
                  </a:solidFill>
                  <a:latin typeface="Tahoma" pitchFamily="34" charset="0"/>
                </a:rPr>
                <a:t>Проект: «Поддержка реформы системы оценки работы милиции в России через исследование, адвокацию и взаимодействие с гражданским обществом»</a:t>
              </a:r>
            </a:p>
            <a:p>
              <a:pPr algn="r"/>
              <a:r>
                <a:rPr lang="ru-RU" sz="1000" b="1">
                  <a:solidFill>
                    <a:schemeClr val="bg1"/>
                  </a:solidFill>
                  <a:latin typeface="Tahoma" pitchFamily="34" charset="0"/>
                </a:rPr>
                <a:t> </a:t>
              </a:r>
            </a:p>
          </p:txBody>
        </p:sp>
        <p:sp>
          <p:nvSpPr>
            <p:cNvPr id="10252" name="Rectangle 11"/>
            <p:cNvSpPr>
              <a:spLocks noChangeArrowheads="1"/>
            </p:cNvSpPr>
            <p:nvPr/>
          </p:nvSpPr>
          <p:spPr bwMode="auto">
            <a:xfrm rot="-5400000">
              <a:off x="2963" y="-2107"/>
              <a:ext cx="309" cy="5284"/>
            </a:xfrm>
            <a:prstGeom prst="rect">
              <a:avLst/>
            </a:prstGeom>
            <a:gradFill rotWithShape="1">
              <a:gsLst>
                <a:gs pos="0">
                  <a:schemeClr val="bg2">
                    <a:alpha val="15999"/>
                  </a:schemeClr>
                </a:gs>
                <a:gs pos="100000">
                  <a:schemeClr val="bg2">
                    <a:alpha val="21999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" name="Text Box 12"/>
            <p:cNvSpPr txBox="1">
              <a:spLocks noChangeArrowheads="1"/>
            </p:cNvSpPr>
            <p:nvPr/>
          </p:nvSpPr>
          <p:spPr bwMode="auto">
            <a:xfrm>
              <a:off x="2709" y="458"/>
              <a:ext cx="305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ru-RU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ahoma" pitchFamily="34" charset="0"/>
                  <a:cs typeface="Tahoma" pitchFamily="34" charset="0"/>
                </a:rPr>
                <a:t>Оценка деятельности полиции в Англии и Уэльсе</a:t>
              </a:r>
            </a:p>
          </p:txBody>
        </p:sp>
        <p:pic>
          <p:nvPicPr>
            <p:cNvPr id="10254" name="Picture 13"/>
            <p:cNvPicPr>
              <a:picLocks noChangeAspect="1" noChangeArrowheads="1"/>
            </p:cNvPicPr>
            <p:nvPr/>
          </p:nvPicPr>
          <p:blipFill>
            <a:blip r:embed="rId2" cstate="print">
              <a:lum contrast="-48000"/>
            </a:blip>
            <a:srcRect/>
            <a:stretch>
              <a:fillRect/>
            </a:stretch>
          </p:blipFill>
          <p:spPr bwMode="auto">
            <a:xfrm>
              <a:off x="0" y="380"/>
              <a:ext cx="476" cy="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45" name="Text Box 26"/>
          <p:cNvSpPr txBox="1">
            <a:spLocks noChangeArrowheads="1"/>
          </p:cNvSpPr>
          <p:nvPr/>
        </p:nvSpPr>
        <p:spPr bwMode="auto">
          <a:xfrm>
            <a:off x="2811463" y="5984875"/>
            <a:ext cx="6332537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1000">
                <a:solidFill>
                  <a:srgbClr val="5F5F5F"/>
                </a:solidFill>
                <a:latin typeface="Tahoma" pitchFamily="34" charset="0"/>
              </a:rPr>
              <a:t>Семинар «</a:t>
            </a:r>
            <a:r>
              <a:rPr lang="ru-RU" sz="1000" b="1">
                <a:solidFill>
                  <a:srgbClr val="660066"/>
                </a:solidFill>
                <a:latin typeface="Tahoma" pitchFamily="34" charset="0"/>
              </a:rPr>
              <a:t>Подходы к организации системы оценки работы милиции</a:t>
            </a:r>
            <a:r>
              <a:rPr lang="ru-RU" sz="1000">
                <a:solidFill>
                  <a:srgbClr val="5F5F5F"/>
                </a:solidFill>
                <a:latin typeface="Tahoma" pitchFamily="34" charset="0"/>
              </a:rPr>
              <a:t>»</a:t>
            </a:r>
          </a:p>
          <a:p>
            <a:pPr algn="r"/>
            <a:r>
              <a:rPr lang="ru-RU" sz="1000">
                <a:solidFill>
                  <a:srgbClr val="5F5F5F"/>
                </a:solidFill>
                <a:latin typeface="Tahoma" pitchFamily="34" charset="0"/>
              </a:rPr>
              <a:t>Материал подготовлен  – Титков А.</a:t>
            </a:r>
          </a:p>
          <a:p>
            <a:pPr algn="r"/>
            <a:r>
              <a:rPr lang="ru-RU" sz="1000">
                <a:solidFill>
                  <a:srgbClr val="5F5F5F"/>
                </a:solidFill>
                <a:latin typeface="Tahoma" pitchFamily="34" charset="0"/>
              </a:rPr>
              <a:t>Фонд «Общественный вердикт» (Москва, Россия)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1143</Words>
  <Application>Microsoft Office PowerPoint</Application>
  <PresentationFormat>Экран (4:3)</PresentationFormat>
  <Paragraphs>197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Preferred Customer</cp:lastModifiedBy>
  <cp:revision>26</cp:revision>
  <dcterms:created xsi:type="dcterms:W3CDTF">2010-06-23T23:23:48Z</dcterms:created>
  <dcterms:modified xsi:type="dcterms:W3CDTF">2011-10-16T16:43:58Z</dcterms:modified>
</cp:coreProperties>
</file>